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286" r:id="rId2"/>
    <p:sldId id="257" r:id="rId3"/>
    <p:sldId id="280" r:id="rId4"/>
    <p:sldId id="288" r:id="rId5"/>
    <p:sldId id="3575" r:id="rId6"/>
    <p:sldId id="3576" r:id="rId7"/>
    <p:sldId id="3571" r:id="rId8"/>
    <p:sldId id="3573" r:id="rId9"/>
    <p:sldId id="3574" r:id="rId10"/>
    <p:sldId id="3580" r:id="rId11"/>
    <p:sldId id="3579" r:id="rId12"/>
    <p:sldId id="3581" r:id="rId13"/>
    <p:sldId id="3582" r:id="rId14"/>
    <p:sldId id="3583" r:id="rId15"/>
    <p:sldId id="3584" r:id="rId16"/>
    <p:sldId id="3577" r:id="rId17"/>
    <p:sldId id="3578" r:id="rId18"/>
    <p:sldId id="287" r:id="rId19"/>
    <p:sldId id="274" r:id="rId2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85" userDrawn="1">
          <p15:clr>
            <a:srgbClr val="A4A3A4"/>
          </p15:clr>
        </p15:guide>
        <p15:guide id="3" orient="horz" pos="152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E0E0E"/>
    <a:srgbClr val="343434"/>
    <a:srgbClr val="939393"/>
    <a:srgbClr val="4D4D4D"/>
    <a:srgbClr val="868686"/>
    <a:srgbClr val="5E5E5E"/>
    <a:srgbClr val="666666"/>
    <a:srgbClr val="747474"/>
    <a:srgbClr val="000000"/>
    <a:srgbClr val="3333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660"/>
  </p:normalViewPr>
  <p:slideViewPr>
    <p:cSldViewPr snapToGrid="0" showGuides="1">
      <p:cViewPr varScale="1">
        <p:scale>
          <a:sx n="77" d="100"/>
          <a:sy n="77" d="100"/>
        </p:scale>
        <p:origin x="82" y="581"/>
      </p:cViewPr>
      <p:guideLst>
        <p:guide orient="horz" pos="2137"/>
        <p:guide pos="3885"/>
        <p:guide orient="horz" pos="1525"/>
      </p:guideLst>
    </p:cSldViewPr>
  </p:slideViewPr>
  <p:notesTextViewPr>
    <p:cViewPr>
      <p:scale>
        <a:sx n="150" d="100"/>
        <a:sy n="15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 snapToGrid="0">
      <p:cViewPr varScale="1">
        <p:scale>
          <a:sx n="82" d="100"/>
          <a:sy n="82" d="100"/>
        </p:scale>
        <p:origin x="3324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ADD9F60F-6DA4-4E15-B220-A5393C1BD6D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068A6CB7-0E75-4452-8C8C-91CF38C81A6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BC16ED-C981-4996-AD69-562AFDF045D8}" type="datetimeFigureOut">
              <a:rPr lang="zh-CN" altLang="en-US" smtClean="0"/>
              <a:t>2019/1/14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7F52A52-1A12-4321-9491-D167F188A92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583295F-7AEA-44EA-BBC3-27DE621923E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1029C5-3AAA-4305-ADD5-57D0E8A132F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18690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6DFB1D-ABE1-43A9-9A76-5F7CC388CE20}" type="datetimeFigureOut">
              <a:rPr lang="zh-CN" altLang="en-US" smtClean="0"/>
              <a:t>2019/1/14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4D203C-28B5-4C78-8629-A14167E201D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88004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4D203C-28B5-4C78-8629-A14167E201D0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14059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4D203C-28B5-4C78-8629-A14167E201D0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45826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5D2DAF-7A11-4887-8CD5-B116BE4C2387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14334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5D2DAF-7A11-4887-8CD5-B116BE4C2387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58365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5D2DAF-7A11-4887-8CD5-B116BE4C2387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9808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4D203C-28B5-4C78-8629-A14167E201D0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03693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4D203C-28B5-4C78-8629-A14167E201D0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9622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4D203C-28B5-4C78-8629-A14167E201D0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03148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26398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黑白线条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184206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415934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34501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756182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3142" y="754180"/>
            <a:ext cx="4979410" cy="5642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890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74120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B9AA11-1125-413D-B3C3-EAF9A3A3778C}" type="datetimeFigureOut">
              <a:rPr lang="zh-CN" altLang="en-US" smtClean="0"/>
              <a:t>2019/1/14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F8D63B-6CC8-4463-A942-F5622E36F9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6832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6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11" Type="http://schemas.openxmlformats.org/officeDocument/2006/relationships/image" Target="../media/image54.png"/><Relationship Id="rId5" Type="http://schemas.openxmlformats.org/officeDocument/2006/relationships/image" Target="../media/image48.png"/><Relationship Id="rId10" Type="http://schemas.openxmlformats.org/officeDocument/2006/relationships/image" Target="../media/image53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tags" Target="../tags/tag4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4.jpg"/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18" Type="http://schemas.openxmlformats.org/officeDocument/2006/relationships/image" Target="../media/image31.png"/><Relationship Id="rId3" Type="http://schemas.openxmlformats.org/officeDocument/2006/relationships/image" Target="../media/image17.png"/><Relationship Id="rId21" Type="http://schemas.openxmlformats.org/officeDocument/2006/relationships/image" Target="../media/image34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17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29.png"/><Relationship Id="rId20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24" Type="http://schemas.openxmlformats.org/officeDocument/2006/relationships/image" Target="../media/image37.png"/><Relationship Id="rId5" Type="http://schemas.openxmlformats.org/officeDocument/2006/relationships/image" Target="../media/image19.png"/><Relationship Id="rId15" Type="http://schemas.openxmlformats.org/officeDocument/2006/relationships/image" Target="../media/image28.png"/><Relationship Id="rId23" Type="http://schemas.openxmlformats.org/officeDocument/2006/relationships/image" Target="../media/image36.png"/><Relationship Id="rId10" Type="http://schemas.openxmlformats.org/officeDocument/2006/relationships/image" Target="../media/image24.png"/><Relationship Id="rId19" Type="http://schemas.openxmlformats.org/officeDocument/2006/relationships/image" Target="../media/image32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12.png"/><Relationship Id="rId22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381002" y="4410313"/>
            <a:ext cx="36141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報告</a:t>
            </a:r>
            <a:r>
              <a: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者</a:t>
            </a:r>
            <a:r>
              <a:rPr lang="zh-CN" altLang="en-US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：</a:t>
            </a:r>
            <a:r>
              <a:rPr lang="zh-TW" altLang="en-US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黃俊琪</a:t>
            </a:r>
            <a:endParaRPr lang="en-US" altLang="zh-TW" sz="16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/>
            <a:r>
              <a:rPr lang="zh-TW" altLang="en-US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系所：機械所</a:t>
            </a:r>
            <a:endParaRPr lang="en-US" altLang="zh-TW" sz="1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/>
            <a:r>
              <a:rPr lang="zh-TW" altLang="en-US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級別：碩一</a:t>
            </a:r>
            <a:endParaRPr lang="en-US" altLang="zh-TW" sz="16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2" name="Rectangle 5"/>
          <p:cNvSpPr>
            <a:spLocks noChangeArrowheads="1"/>
          </p:cNvSpPr>
          <p:nvPr/>
        </p:nvSpPr>
        <p:spPr bwMode="auto">
          <a:xfrm>
            <a:off x="3914144" y="4455147"/>
            <a:ext cx="209550" cy="209550"/>
          </a:xfrm>
          <a:prstGeom prst="rect">
            <a:avLst/>
          </a:prstGeom>
          <a:noFill/>
          <a:ln w="0">
            <a:noFill/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2000">
              <a:latin typeface="明兰" panose="02010600030101010101" pitchFamily="2" charset="-122"/>
              <a:ea typeface="明兰" panose="02010600030101010101" pitchFamily="2" charset="-122"/>
            </a:endParaRPr>
          </a:p>
        </p:txBody>
      </p:sp>
      <p:sp>
        <p:nvSpPr>
          <p:cNvPr id="76" name="文本框 75"/>
          <p:cNvSpPr txBox="1"/>
          <p:nvPr/>
        </p:nvSpPr>
        <p:spPr>
          <a:xfrm>
            <a:off x="2438941" y="2123209"/>
            <a:ext cx="7817679" cy="193899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zh-TW" altLang="en-US" sz="6000" spc="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Open Sans" panose="020B0606030504020204" pitchFamily="34" charset="0"/>
              </a:rPr>
              <a:t>柔性計算期末報告</a:t>
            </a:r>
            <a:endParaRPr lang="en-US" altLang="zh-TW" sz="6000" spc="600" dirty="0" smtClean="0">
              <a:solidFill>
                <a:schemeClr val="tx1">
                  <a:lumMod val="85000"/>
                  <a:lumOff val="1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  <a:cs typeface="Open Sans" panose="020B0606030504020204" pitchFamily="34" charset="0"/>
            </a:endParaRPr>
          </a:p>
          <a:p>
            <a:pPr algn="ctr"/>
            <a:r>
              <a:rPr lang="en-US" altLang="zh-TW" sz="6000" spc="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明兰" panose="02010600030101010101" pitchFamily="2" charset="-122"/>
                <a:ea typeface="明兰" panose="02010600030101010101" pitchFamily="2" charset="-122"/>
                <a:cs typeface="Open Sans" panose="020B0606030504020204" pitchFamily="34" charset="0"/>
              </a:rPr>
              <a:t>TABU</a:t>
            </a:r>
            <a:r>
              <a:rPr lang="zh-TW" altLang="en-US" sz="6000" spc="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明兰" panose="02010600030101010101" pitchFamily="2" charset="-122"/>
                <a:ea typeface="明兰" panose="02010600030101010101" pitchFamily="2" charset="-122"/>
                <a:cs typeface="Open Sans" panose="020B0606030504020204" pitchFamily="34" charset="0"/>
              </a:rPr>
              <a:t> </a:t>
            </a:r>
            <a:r>
              <a:rPr lang="en-US" altLang="zh-TW" sz="6000" spc="600" dirty="0">
                <a:solidFill>
                  <a:schemeClr val="tx1">
                    <a:lumMod val="85000"/>
                    <a:lumOff val="15000"/>
                  </a:schemeClr>
                </a:solidFill>
                <a:latin typeface="明兰" panose="02010600030101010101" pitchFamily="2" charset="-122"/>
                <a:ea typeface="明兰" panose="02010600030101010101" pitchFamily="2" charset="-122"/>
                <a:cs typeface="Open Sans" panose="020B0606030504020204" pitchFamily="34" charset="0"/>
              </a:rPr>
              <a:t>S</a:t>
            </a:r>
            <a:r>
              <a:rPr lang="en-US" altLang="zh-TW" sz="6000" spc="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明兰" panose="02010600030101010101" pitchFamily="2" charset="-122"/>
                <a:ea typeface="明兰" panose="02010600030101010101" pitchFamily="2" charset="-122"/>
                <a:cs typeface="Open Sans" panose="020B0606030504020204" pitchFamily="34" charset="0"/>
              </a:rPr>
              <a:t>earch</a:t>
            </a:r>
            <a:endParaRPr lang="zh-CN" altLang="en-US" sz="6000" spc="600" dirty="0">
              <a:solidFill>
                <a:schemeClr val="tx1">
                  <a:lumMod val="85000"/>
                  <a:lumOff val="15000"/>
                </a:schemeClr>
              </a:solidFill>
              <a:latin typeface="明兰" panose="02010600030101010101" pitchFamily="2" charset="-122"/>
              <a:ea typeface="明兰" panose="02010600030101010101" pitchFamily="2" charset="-122"/>
              <a:cs typeface="Open Sans" panose="020B0606030504020204" pitchFamily="34" charset="0"/>
            </a:endParaRPr>
          </a:p>
        </p:txBody>
      </p:sp>
      <p:cxnSp>
        <p:nvCxnSpPr>
          <p:cNvPr id="77" name="直接连接符 76"/>
          <p:cNvCxnSpPr/>
          <p:nvPr/>
        </p:nvCxnSpPr>
        <p:spPr>
          <a:xfrm flipH="1">
            <a:off x="2762075" y="4119404"/>
            <a:ext cx="7753232" cy="0"/>
          </a:xfrm>
          <a:prstGeom prst="line">
            <a:avLst/>
          </a:prstGeom>
          <a:ln>
            <a:solidFill>
              <a:srgbClr val="4A1757"/>
            </a:solidFill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2003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5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95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2" grpId="0"/>
      <p:bldP spid="7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/>
          <p:cNvGrpSpPr/>
          <p:nvPr/>
        </p:nvGrpSpPr>
        <p:grpSpPr>
          <a:xfrm>
            <a:off x="1383322" y="1320800"/>
            <a:ext cx="1250463" cy="531446"/>
            <a:chOff x="1735015" y="1242646"/>
            <a:chExt cx="1250463" cy="531446"/>
          </a:xfrm>
        </p:grpSpPr>
        <p:sp>
          <p:nvSpPr>
            <p:cNvPr id="2" name="圓角矩形 1"/>
            <p:cNvSpPr/>
            <p:nvPr/>
          </p:nvSpPr>
          <p:spPr>
            <a:xfrm>
              <a:off x="1735015" y="1242646"/>
              <a:ext cx="1250462" cy="531446"/>
            </a:xfrm>
            <a:prstGeom prst="roundRect">
              <a:avLst/>
            </a:prstGeom>
            <a:gradFill>
              <a:gsLst>
                <a:gs pos="13000">
                  <a:schemeClr val="tx1">
                    <a:alpha val="62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" name="文字方塊 2"/>
            <p:cNvSpPr txBox="1"/>
            <p:nvPr/>
          </p:nvSpPr>
          <p:spPr>
            <a:xfrm>
              <a:off x="1735016" y="1336431"/>
              <a:ext cx="12504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 smtClean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GA Solver</a:t>
              </a:r>
              <a:endParaRPr lang="zh-TW" altLang="en-US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5" name="群組 4"/>
          <p:cNvGrpSpPr/>
          <p:nvPr/>
        </p:nvGrpSpPr>
        <p:grpSpPr>
          <a:xfrm>
            <a:off x="1383320" y="3405615"/>
            <a:ext cx="1492741" cy="740116"/>
            <a:chOff x="1735015" y="1242646"/>
            <a:chExt cx="1250463" cy="740116"/>
          </a:xfrm>
        </p:grpSpPr>
        <p:sp>
          <p:nvSpPr>
            <p:cNvPr id="6" name="圓角矩形 5"/>
            <p:cNvSpPr/>
            <p:nvPr/>
          </p:nvSpPr>
          <p:spPr>
            <a:xfrm>
              <a:off x="1735015" y="1242646"/>
              <a:ext cx="1250462" cy="531446"/>
            </a:xfrm>
            <a:prstGeom prst="roundRect">
              <a:avLst/>
            </a:prstGeom>
            <a:gradFill>
              <a:gsLst>
                <a:gs pos="13000">
                  <a:schemeClr val="tx1">
                    <a:alpha val="62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文字方塊 6"/>
            <p:cNvSpPr txBox="1"/>
            <p:nvPr/>
          </p:nvSpPr>
          <p:spPr>
            <a:xfrm>
              <a:off x="1735016" y="1336431"/>
              <a:ext cx="125046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 smtClean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TABU Solver</a:t>
              </a:r>
              <a:endParaRPr lang="zh-TW" altLang="en-US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8" name="群組 7"/>
          <p:cNvGrpSpPr/>
          <p:nvPr/>
        </p:nvGrpSpPr>
        <p:grpSpPr>
          <a:xfrm>
            <a:off x="1383320" y="2371022"/>
            <a:ext cx="2266465" cy="515817"/>
            <a:chOff x="1735015" y="1290096"/>
            <a:chExt cx="1604576" cy="313174"/>
          </a:xfrm>
        </p:grpSpPr>
        <p:sp>
          <p:nvSpPr>
            <p:cNvPr id="9" name="圓角矩形 8"/>
            <p:cNvSpPr/>
            <p:nvPr/>
          </p:nvSpPr>
          <p:spPr>
            <a:xfrm>
              <a:off x="1735015" y="1290096"/>
              <a:ext cx="1449651" cy="313174"/>
            </a:xfrm>
            <a:prstGeom prst="roundRect">
              <a:avLst/>
            </a:prstGeom>
            <a:gradFill>
              <a:gsLst>
                <a:gs pos="13000">
                  <a:schemeClr val="tx1">
                    <a:alpha val="62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文字方塊 9"/>
            <p:cNvSpPr txBox="1"/>
            <p:nvPr/>
          </p:nvSpPr>
          <p:spPr>
            <a:xfrm>
              <a:off x="1735016" y="1336431"/>
              <a:ext cx="1604575" cy="2242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 smtClean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GA + </a:t>
              </a:r>
              <a:r>
                <a:rPr lang="en-US" altLang="zh-TW" dirty="0" err="1" smtClean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Tabu</a:t>
              </a:r>
              <a:r>
                <a:rPr lang="en-US" altLang="zh-TW" dirty="0" smtClean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 Solver</a:t>
              </a:r>
              <a:endParaRPr lang="zh-TW" altLang="en-US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11" name="群組 10"/>
          <p:cNvGrpSpPr/>
          <p:nvPr/>
        </p:nvGrpSpPr>
        <p:grpSpPr>
          <a:xfrm>
            <a:off x="1383320" y="4455837"/>
            <a:ext cx="2266465" cy="515817"/>
            <a:chOff x="1735015" y="1290096"/>
            <a:chExt cx="1604576" cy="313174"/>
          </a:xfrm>
        </p:grpSpPr>
        <p:sp>
          <p:nvSpPr>
            <p:cNvPr id="12" name="圓角矩形 11"/>
            <p:cNvSpPr/>
            <p:nvPr/>
          </p:nvSpPr>
          <p:spPr>
            <a:xfrm>
              <a:off x="1735015" y="1290096"/>
              <a:ext cx="1449651" cy="313174"/>
            </a:xfrm>
            <a:prstGeom prst="roundRect">
              <a:avLst/>
            </a:prstGeom>
            <a:gradFill>
              <a:gsLst>
                <a:gs pos="13000">
                  <a:schemeClr val="tx1">
                    <a:alpha val="62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文字方塊 12"/>
            <p:cNvSpPr txBox="1"/>
            <p:nvPr/>
          </p:nvSpPr>
          <p:spPr>
            <a:xfrm>
              <a:off x="1735016" y="1336431"/>
              <a:ext cx="1604575" cy="2242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 err="1" smtClean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Tabu</a:t>
              </a:r>
              <a:r>
                <a:rPr lang="en-US" altLang="zh-TW" dirty="0" smtClean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 + </a:t>
              </a:r>
              <a:r>
                <a:rPr lang="en-US" altLang="zh-TW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GA </a:t>
              </a:r>
              <a:r>
                <a:rPr lang="en-US" altLang="zh-TW" dirty="0" smtClean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Solver</a:t>
              </a:r>
              <a:endParaRPr lang="zh-TW" altLang="en-US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61" name="群組 60"/>
          <p:cNvGrpSpPr/>
          <p:nvPr/>
        </p:nvGrpSpPr>
        <p:grpSpPr>
          <a:xfrm>
            <a:off x="5095631" y="1118752"/>
            <a:ext cx="5533292" cy="2380257"/>
            <a:chOff x="4822093" y="580809"/>
            <a:chExt cx="6189784" cy="2871701"/>
          </a:xfrm>
        </p:grpSpPr>
        <p:sp>
          <p:nvSpPr>
            <p:cNvPr id="14" name="圓角化對角線角落矩形 13"/>
            <p:cNvSpPr/>
            <p:nvPr/>
          </p:nvSpPr>
          <p:spPr>
            <a:xfrm>
              <a:off x="4822093" y="580809"/>
              <a:ext cx="6189784" cy="2871701"/>
            </a:xfrm>
            <a:prstGeom prst="round2DiagRect">
              <a:avLst/>
            </a:prstGeom>
            <a:gradFill>
              <a:gsLst>
                <a:gs pos="0">
                  <a:schemeClr val="tx1">
                    <a:alpha val="8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scene3d>
              <a:camera prst="orthographicFront"/>
              <a:lightRig rig="threePt" dir="t"/>
            </a:scene3d>
            <a:sp3d>
              <a:bevelT prst="convex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18" name="群組 17"/>
            <p:cNvGrpSpPr/>
            <p:nvPr/>
          </p:nvGrpSpPr>
          <p:grpSpPr>
            <a:xfrm>
              <a:off x="8204342" y="1425612"/>
              <a:ext cx="2228382" cy="1857985"/>
              <a:chOff x="3966678" y="1952621"/>
              <a:chExt cx="2228382" cy="1857985"/>
            </a:xfrm>
          </p:grpSpPr>
          <p:sp>
            <p:nvSpPr>
              <p:cNvPr id="19" name="圓角矩形 18"/>
              <p:cNvSpPr/>
              <p:nvPr/>
            </p:nvSpPr>
            <p:spPr>
              <a:xfrm>
                <a:off x="3966678" y="1952621"/>
                <a:ext cx="2228382" cy="1857985"/>
              </a:xfrm>
              <a:prstGeom prst="roundRect">
                <a:avLst/>
              </a:prstGeom>
              <a:gradFill>
                <a:gsLst>
                  <a:gs pos="0">
                    <a:schemeClr val="bg1"/>
                  </a:gs>
                  <a:gs pos="32000">
                    <a:schemeClr val="accent6">
                      <a:lumMod val="60000"/>
                      <a:lumOff val="40000"/>
                    </a:schemeClr>
                  </a:gs>
                  <a:gs pos="56000">
                    <a:schemeClr val="accent6">
                      <a:lumMod val="60000"/>
                      <a:lumOff val="40000"/>
                    </a:schemeClr>
                  </a:gs>
                  <a:gs pos="84000">
                    <a:schemeClr val="bg1"/>
                  </a:gs>
                </a:gsLst>
                <a:lin ang="2700000" scaled="0"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0" name="橢圓 19"/>
              <p:cNvSpPr/>
              <p:nvPr/>
            </p:nvSpPr>
            <p:spPr>
              <a:xfrm>
                <a:off x="5401464" y="2842000"/>
                <a:ext cx="359296" cy="329184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grpSp>
            <p:nvGrpSpPr>
              <p:cNvPr id="21" name="群組 20"/>
              <p:cNvGrpSpPr/>
              <p:nvPr/>
            </p:nvGrpSpPr>
            <p:grpSpPr>
              <a:xfrm rot="5400000">
                <a:off x="4662188" y="3308646"/>
                <a:ext cx="612616" cy="329184"/>
                <a:chOff x="4633416" y="3225252"/>
                <a:chExt cx="612616" cy="329184"/>
              </a:xfrm>
            </p:grpSpPr>
            <p:cxnSp>
              <p:nvCxnSpPr>
                <p:cNvPr id="31" name="直線接點 30"/>
                <p:cNvCxnSpPr/>
                <p:nvPr/>
              </p:nvCxnSpPr>
              <p:spPr>
                <a:xfrm>
                  <a:off x="4633416" y="3389844"/>
                  <a:ext cx="253320" cy="0"/>
                </a:xfrm>
                <a:prstGeom prst="line">
                  <a:avLst/>
                </a:prstGeom>
                <a:ln w="2857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2" name="橢圓 31"/>
                <p:cNvSpPr/>
                <p:nvPr/>
              </p:nvSpPr>
              <p:spPr>
                <a:xfrm>
                  <a:off x="4886736" y="3225252"/>
                  <a:ext cx="359296" cy="329184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grpSp>
            <p:nvGrpSpPr>
              <p:cNvPr id="22" name="群組 21"/>
              <p:cNvGrpSpPr/>
              <p:nvPr/>
            </p:nvGrpSpPr>
            <p:grpSpPr>
              <a:xfrm rot="10800000">
                <a:off x="4172963" y="2836553"/>
                <a:ext cx="612616" cy="329184"/>
                <a:chOff x="4633416" y="3225252"/>
                <a:chExt cx="612616" cy="329184"/>
              </a:xfrm>
            </p:grpSpPr>
            <p:cxnSp>
              <p:nvCxnSpPr>
                <p:cNvPr id="29" name="直線接點 28"/>
                <p:cNvCxnSpPr/>
                <p:nvPr/>
              </p:nvCxnSpPr>
              <p:spPr>
                <a:xfrm>
                  <a:off x="4633416" y="3389844"/>
                  <a:ext cx="253320" cy="0"/>
                </a:xfrm>
                <a:prstGeom prst="line">
                  <a:avLst/>
                </a:prstGeom>
                <a:ln w="2857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0" name="橢圓 29"/>
                <p:cNvSpPr/>
                <p:nvPr/>
              </p:nvSpPr>
              <p:spPr>
                <a:xfrm>
                  <a:off x="4886736" y="3225252"/>
                  <a:ext cx="359296" cy="329184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grpSp>
            <p:nvGrpSpPr>
              <p:cNvPr id="23" name="群組 22"/>
              <p:cNvGrpSpPr/>
              <p:nvPr/>
            </p:nvGrpSpPr>
            <p:grpSpPr>
              <a:xfrm rot="16200000">
                <a:off x="4662188" y="2379901"/>
                <a:ext cx="612616" cy="329184"/>
                <a:chOff x="4633416" y="3225252"/>
                <a:chExt cx="612616" cy="329184"/>
              </a:xfrm>
            </p:grpSpPr>
            <p:cxnSp>
              <p:nvCxnSpPr>
                <p:cNvPr id="27" name="直線接點 26"/>
                <p:cNvCxnSpPr/>
                <p:nvPr/>
              </p:nvCxnSpPr>
              <p:spPr>
                <a:xfrm>
                  <a:off x="4633416" y="3389844"/>
                  <a:ext cx="253320" cy="0"/>
                </a:xfrm>
                <a:prstGeom prst="line">
                  <a:avLst/>
                </a:prstGeom>
                <a:ln w="2857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8" name="橢圓 27"/>
                <p:cNvSpPr/>
                <p:nvPr/>
              </p:nvSpPr>
              <p:spPr>
                <a:xfrm>
                  <a:off x="4886736" y="3225252"/>
                  <a:ext cx="359296" cy="329184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sp>
            <p:nvSpPr>
              <p:cNvPr id="24" name="橢圓 23"/>
              <p:cNvSpPr/>
              <p:nvPr/>
            </p:nvSpPr>
            <p:spPr>
              <a:xfrm>
                <a:off x="4788848" y="2842000"/>
                <a:ext cx="359296" cy="329184"/>
              </a:xfrm>
              <a:prstGeom prst="ellipse">
                <a:avLst/>
              </a:prstGeom>
              <a:gradFill>
                <a:gsLst>
                  <a:gs pos="25000">
                    <a:schemeClr val="dk1">
                      <a:tint val="93000"/>
                      <a:satMod val="150000"/>
                      <a:shade val="98000"/>
                      <a:lumMod val="102000"/>
                    </a:schemeClr>
                  </a:gs>
                  <a:gs pos="46000">
                    <a:schemeClr val="bg1">
                      <a:alpha val="18000"/>
                    </a:schemeClr>
                  </a:gs>
                  <a:gs pos="78000">
                    <a:srgbClr val="002060"/>
                  </a:gs>
                </a:gsLst>
                <a:lin ang="2400000" scaled="0"/>
              </a:gradFill>
            </p:spPr>
            <p:style>
              <a:lnRef idx="2">
                <a:schemeClr val="accent1">
                  <a:shade val="50000"/>
                </a:schemeClr>
              </a:lnRef>
              <a:fillRef idx="1003">
                <a:schemeClr val="dk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25" name="直線單箭頭接點 24"/>
              <p:cNvCxnSpPr/>
              <p:nvPr/>
            </p:nvCxnSpPr>
            <p:spPr>
              <a:xfrm>
                <a:off x="4968496" y="3001145"/>
                <a:ext cx="1086717" cy="0"/>
              </a:xfrm>
              <a:prstGeom prst="straightConnector1">
                <a:avLst/>
              </a:prstGeom>
              <a:ln w="57150">
                <a:gradFill>
                  <a:gsLst>
                    <a:gs pos="0">
                      <a:schemeClr val="tx1"/>
                    </a:gs>
                    <a:gs pos="32000">
                      <a:schemeClr val="accent1">
                        <a:lumMod val="45000"/>
                        <a:lumOff val="55000"/>
                      </a:schemeClr>
                    </a:gs>
                    <a:gs pos="56000">
                      <a:schemeClr val="accent1">
                        <a:lumMod val="45000"/>
                        <a:lumOff val="55000"/>
                      </a:schemeClr>
                    </a:gs>
                    <a:gs pos="84000">
                      <a:srgbClr val="0E0E0E"/>
                    </a:gs>
                  </a:gsLst>
                  <a:lin ang="0" scaled="0"/>
                </a:gradFill>
                <a:prstDash val="sys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線單箭頭接點 25"/>
              <p:cNvCxnSpPr/>
              <p:nvPr/>
            </p:nvCxnSpPr>
            <p:spPr>
              <a:xfrm flipV="1">
                <a:off x="4968496" y="2011680"/>
                <a:ext cx="0" cy="992140"/>
              </a:xfrm>
              <a:prstGeom prst="straightConnector1">
                <a:avLst/>
              </a:prstGeom>
              <a:ln w="57150">
                <a:gradFill>
                  <a:gsLst>
                    <a:gs pos="0">
                      <a:schemeClr val="tx1"/>
                    </a:gs>
                    <a:gs pos="32000">
                      <a:schemeClr val="accent1">
                        <a:lumMod val="45000"/>
                        <a:lumOff val="55000"/>
                      </a:schemeClr>
                    </a:gs>
                    <a:gs pos="56000">
                      <a:schemeClr val="accent1">
                        <a:lumMod val="45000"/>
                        <a:lumOff val="55000"/>
                      </a:schemeClr>
                    </a:gs>
                    <a:gs pos="84000">
                      <a:srgbClr val="0E0E0E"/>
                    </a:gs>
                  </a:gsLst>
                  <a:lin ang="5400000" scaled="0"/>
                </a:gradFill>
                <a:prstDash val="sys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4" name="橢圓 33"/>
            <p:cNvSpPr/>
            <p:nvPr/>
          </p:nvSpPr>
          <p:spPr>
            <a:xfrm>
              <a:off x="5838093" y="2153274"/>
              <a:ext cx="359296" cy="329184"/>
            </a:xfrm>
            <a:prstGeom prst="ellipse">
              <a:avLst/>
            </a:prstGeom>
            <a:gradFill>
              <a:gsLst>
                <a:gs pos="25000">
                  <a:schemeClr val="dk1">
                    <a:tint val="93000"/>
                    <a:satMod val="150000"/>
                    <a:shade val="98000"/>
                    <a:lumMod val="102000"/>
                  </a:schemeClr>
                </a:gs>
                <a:gs pos="46000">
                  <a:schemeClr val="bg1">
                    <a:alpha val="18000"/>
                  </a:schemeClr>
                </a:gs>
                <a:gs pos="78000">
                  <a:srgbClr val="002060"/>
                </a:gs>
              </a:gsLst>
              <a:lin ang="2400000" scaled="0"/>
            </a:gradFill>
          </p:spPr>
          <p:style>
            <a:lnRef idx="2">
              <a:schemeClr val="accent1">
                <a:shade val="50000"/>
              </a:schemeClr>
            </a:lnRef>
            <a:fillRef idx="1003">
              <a:schemeClr val="dk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36" name="群組 35"/>
            <p:cNvGrpSpPr/>
            <p:nvPr/>
          </p:nvGrpSpPr>
          <p:grpSpPr>
            <a:xfrm>
              <a:off x="5392509" y="1270136"/>
              <a:ext cx="1316945" cy="531446"/>
              <a:chOff x="1735015" y="1242646"/>
              <a:chExt cx="1316945" cy="531446"/>
            </a:xfrm>
          </p:grpSpPr>
          <p:sp>
            <p:nvSpPr>
              <p:cNvPr id="37" name="圓角矩形 36"/>
              <p:cNvSpPr/>
              <p:nvPr/>
            </p:nvSpPr>
            <p:spPr>
              <a:xfrm>
                <a:off x="1735015" y="1242646"/>
                <a:ext cx="1250462" cy="531446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8" name="文字方塊 37"/>
              <p:cNvSpPr txBox="1"/>
              <p:nvPr/>
            </p:nvSpPr>
            <p:spPr>
              <a:xfrm>
                <a:off x="1801498" y="1323703"/>
                <a:ext cx="125046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chemeClr val="bg1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</a:rPr>
                  <a:t>GA</a:t>
                </a:r>
                <a:r>
                  <a:rPr lang="zh-TW" altLang="en-US" dirty="0" smtClean="0">
                    <a:solidFill>
                      <a:schemeClr val="bg1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</a:rPr>
                  <a:t>最佳解</a:t>
                </a:r>
                <a:endParaRPr lang="zh-TW" altLang="en-US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</p:txBody>
          </p:sp>
        </p:grpSp>
        <p:sp>
          <p:nvSpPr>
            <p:cNvPr id="39" name="向右箭號 38"/>
            <p:cNvSpPr/>
            <p:nvPr/>
          </p:nvSpPr>
          <p:spPr>
            <a:xfrm>
              <a:off x="6927305" y="1982706"/>
              <a:ext cx="896876" cy="37189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54" name="群組 53"/>
            <p:cNvGrpSpPr/>
            <p:nvPr/>
          </p:nvGrpSpPr>
          <p:grpSpPr>
            <a:xfrm>
              <a:off x="8601789" y="769633"/>
              <a:ext cx="1568038" cy="531446"/>
              <a:chOff x="1735015" y="1242646"/>
              <a:chExt cx="1432301" cy="531446"/>
            </a:xfrm>
          </p:grpSpPr>
          <p:sp>
            <p:nvSpPr>
              <p:cNvPr id="55" name="圓角矩形 54"/>
              <p:cNvSpPr/>
              <p:nvPr/>
            </p:nvSpPr>
            <p:spPr>
              <a:xfrm>
                <a:off x="1735015" y="1242646"/>
                <a:ext cx="1432301" cy="531446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56" name="文字方塊 55"/>
              <p:cNvSpPr txBox="1"/>
              <p:nvPr/>
            </p:nvSpPr>
            <p:spPr>
              <a:xfrm>
                <a:off x="1801497" y="1323703"/>
                <a:ext cx="136581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chemeClr val="bg1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</a:rPr>
                  <a:t>TABU</a:t>
                </a:r>
                <a:r>
                  <a:rPr lang="zh-TW" altLang="en-US" dirty="0">
                    <a:solidFill>
                      <a:schemeClr val="bg1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</a:rPr>
                  <a:t>初始</a:t>
                </a:r>
                <a:r>
                  <a:rPr lang="zh-TW" altLang="en-US" dirty="0" smtClean="0">
                    <a:solidFill>
                      <a:schemeClr val="bg1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</a:rPr>
                  <a:t>解</a:t>
                </a:r>
                <a:endParaRPr lang="zh-TW" altLang="en-US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</p:txBody>
          </p:sp>
        </p:grpSp>
      </p:grpSp>
      <p:grpSp>
        <p:nvGrpSpPr>
          <p:cNvPr id="75" name="群組 74"/>
          <p:cNvGrpSpPr/>
          <p:nvPr/>
        </p:nvGrpSpPr>
        <p:grpSpPr>
          <a:xfrm>
            <a:off x="5095631" y="3606012"/>
            <a:ext cx="5533292" cy="2551273"/>
            <a:chOff x="4822093" y="3616633"/>
            <a:chExt cx="6189784" cy="2871701"/>
          </a:xfrm>
        </p:grpSpPr>
        <p:sp>
          <p:nvSpPr>
            <p:cNvPr id="15" name="圓角化對角線角落矩形 14"/>
            <p:cNvSpPr/>
            <p:nvPr/>
          </p:nvSpPr>
          <p:spPr>
            <a:xfrm>
              <a:off x="4822093" y="3616633"/>
              <a:ext cx="6189784" cy="2871701"/>
            </a:xfrm>
            <a:prstGeom prst="round2DiagRect">
              <a:avLst/>
            </a:prstGeom>
            <a:gradFill>
              <a:gsLst>
                <a:gs pos="0">
                  <a:schemeClr val="tx1">
                    <a:alpha val="8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scene3d>
              <a:camera prst="orthographicFront"/>
              <a:lightRig rig="threePt" dir="t"/>
            </a:scene3d>
            <a:sp3d>
              <a:bevelT prst="convex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0" name="圓角矩形 39"/>
            <p:cNvSpPr/>
            <p:nvPr/>
          </p:nvSpPr>
          <p:spPr>
            <a:xfrm>
              <a:off x="5376984" y="4424030"/>
              <a:ext cx="1332469" cy="1842917"/>
            </a:xfrm>
            <a:prstGeom prst="roundRect">
              <a:avLst/>
            </a:prstGeom>
            <a:gradFill>
              <a:gsLst>
                <a:gs pos="13000">
                  <a:schemeClr val="tx1">
                    <a:alpha val="6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41" name="群組 40"/>
            <p:cNvGrpSpPr/>
            <p:nvPr/>
          </p:nvGrpSpPr>
          <p:grpSpPr>
            <a:xfrm>
              <a:off x="5245608" y="3754609"/>
              <a:ext cx="1568038" cy="531446"/>
              <a:chOff x="1631200" y="1242646"/>
              <a:chExt cx="1432301" cy="531446"/>
            </a:xfrm>
          </p:grpSpPr>
          <p:sp>
            <p:nvSpPr>
              <p:cNvPr id="42" name="圓角矩形 41"/>
              <p:cNvSpPr/>
              <p:nvPr/>
            </p:nvSpPr>
            <p:spPr>
              <a:xfrm>
                <a:off x="1631200" y="1242646"/>
                <a:ext cx="1432301" cy="531446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3" name="文字方塊 42"/>
              <p:cNvSpPr txBox="1"/>
              <p:nvPr/>
            </p:nvSpPr>
            <p:spPr>
              <a:xfrm>
                <a:off x="1697682" y="1323703"/>
                <a:ext cx="136581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chemeClr val="bg1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</a:rPr>
                  <a:t>TABU</a:t>
                </a:r>
                <a:r>
                  <a:rPr lang="zh-TW" altLang="en-US" dirty="0">
                    <a:solidFill>
                      <a:schemeClr val="bg1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</a:rPr>
                  <a:t>菁英</a:t>
                </a:r>
                <a:r>
                  <a:rPr lang="zh-TW" altLang="en-US" dirty="0" smtClean="0">
                    <a:solidFill>
                      <a:schemeClr val="bg1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</a:rPr>
                  <a:t>解</a:t>
                </a:r>
                <a:endParaRPr lang="zh-TW" altLang="en-US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</p:txBody>
          </p:sp>
        </p:grpSp>
        <p:sp>
          <p:nvSpPr>
            <p:cNvPr id="45" name="橢圓 44"/>
            <p:cNvSpPr/>
            <p:nvPr/>
          </p:nvSpPr>
          <p:spPr>
            <a:xfrm>
              <a:off x="5589128" y="4532154"/>
              <a:ext cx="359296" cy="329184"/>
            </a:xfrm>
            <a:prstGeom prst="ellipse">
              <a:avLst/>
            </a:prstGeom>
            <a:gradFill>
              <a:gsLst>
                <a:gs pos="25000">
                  <a:schemeClr val="dk1">
                    <a:tint val="93000"/>
                    <a:satMod val="150000"/>
                    <a:shade val="98000"/>
                    <a:lumMod val="102000"/>
                  </a:schemeClr>
                </a:gs>
                <a:gs pos="46000">
                  <a:schemeClr val="bg1">
                    <a:alpha val="18000"/>
                  </a:schemeClr>
                </a:gs>
                <a:gs pos="78000">
                  <a:srgbClr val="002060"/>
                </a:gs>
              </a:gsLst>
              <a:lin ang="2400000" scaled="0"/>
            </a:gradFill>
          </p:spPr>
          <p:style>
            <a:lnRef idx="2">
              <a:schemeClr val="accent1">
                <a:shade val="50000"/>
              </a:schemeClr>
            </a:lnRef>
            <a:fillRef idx="1003">
              <a:schemeClr val="dk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6" name="橢圓 45"/>
            <p:cNvSpPr/>
            <p:nvPr/>
          </p:nvSpPr>
          <p:spPr>
            <a:xfrm>
              <a:off x="6109502" y="4532154"/>
              <a:ext cx="359296" cy="329184"/>
            </a:xfrm>
            <a:prstGeom prst="ellipse">
              <a:avLst/>
            </a:prstGeom>
            <a:gradFill>
              <a:gsLst>
                <a:gs pos="25000">
                  <a:schemeClr val="dk1">
                    <a:tint val="93000"/>
                    <a:satMod val="150000"/>
                    <a:shade val="98000"/>
                    <a:lumMod val="102000"/>
                  </a:schemeClr>
                </a:gs>
                <a:gs pos="46000">
                  <a:schemeClr val="bg1">
                    <a:alpha val="18000"/>
                  </a:schemeClr>
                </a:gs>
                <a:gs pos="78000">
                  <a:srgbClr val="002060"/>
                </a:gs>
              </a:gsLst>
              <a:lin ang="2400000" scaled="0"/>
            </a:gradFill>
          </p:spPr>
          <p:style>
            <a:lnRef idx="2">
              <a:schemeClr val="accent1">
                <a:shade val="50000"/>
              </a:schemeClr>
            </a:lnRef>
            <a:fillRef idx="1003">
              <a:schemeClr val="dk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7" name="橢圓 46"/>
            <p:cNvSpPr/>
            <p:nvPr/>
          </p:nvSpPr>
          <p:spPr>
            <a:xfrm>
              <a:off x="5583568" y="4999313"/>
              <a:ext cx="359296" cy="329184"/>
            </a:xfrm>
            <a:prstGeom prst="ellipse">
              <a:avLst/>
            </a:prstGeom>
            <a:gradFill>
              <a:gsLst>
                <a:gs pos="25000">
                  <a:schemeClr val="dk1">
                    <a:tint val="93000"/>
                    <a:satMod val="150000"/>
                    <a:shade val="98000"/>
                    <a:lumMod val="102000"/>
                  </a:schemeClr>
                </a:gs>
                <a:gs pos="46000">
                  <a:schemeClr val="bg1">
                    <a:alpha val="18000"/>
                  </a:schemeClr>
                </a:gs>
                <a:gs pos="78000">
                  <a:srgbClr val="002060"/>
                </a:gs>
              </a:gsLst>
              <a:lin ang="2400000" scaled="0"/>
            </a:gradFill>
          </p:spPr>
          <p:style>
            <a:lnRef idx="2">
              <a:schemeClr val="accent1">
                <a:shade val="50000"/>
              </a:schemeClr>
            </a:lnRef>
            <a:fillRef idx="1003">
              <a:schemeClr val="dk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8" name="橢圓 47"/>
            <p:cNvSpPr/>
            <p:nvPr/>
          </p:nvSpPr>
          <p:spPr>
            <a:xfrm>
              <a:off x="6115025" y="4985741"/>
              <a:ext cx="359296" cy="329184"/>
            </a:xfrm>
            <a:prstGeom prst="ellipse">
              <a:avLst/>
            </a:prstGeom>
            <a:gradFill>
              <a:gsLst>
                <a:gs pos="25000">
                  <a:schemeClr val="dk1">
                    <a:tint val="93000"/>
                    <a:satMod val="150000"/>
                    <a:shade val="98000"/>
                    <a:lumMod val="102000"/>
                  </a:schemeClr>
                </a:gs>
                <a:gs pos="46000">
                  <a:schemeClr val="bg1">
                    <a:alpha val="18000"/>
                  </a:schemeClr>
                </a:gs>
                <a:gs pos="78000">
                  <a:srgbClr val="002060"/>
                </a:gs>
              </a:gsLst>
              <a:lin ang="2400000" scaled="0"/>
            </a:gradFill>
          </p:spPr>
          <p:style>
            <a:lnRef idx="2">
              <a:schemeClr val="accent1">
                <a:shade val="50000"/>
              </a:schemeClr>
            </a:lnRef>
            <a:fillRef idx="1003">
              <a:schemeClr val="dk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9" name="橢圓 48"/>
            <p:cNvSpPr/>
            <p:nvPr/>
          </p:nvSpPr>
          <p:spPr>
            <a:xfrm>
              <a:off x="5583357" y="5436621"/>
              <a:ext cx="359296" cy="329184"/>
            </a:xfrm>
            <a:prstGeom prst="ellipse">
              <a:avLst/>
            </a:prstGeom>
            <a:gradFill>
              <a:gsLst>
                <a:gs pos="25000">
                  <a:schemeClr val="dk1">
                    <a:tint val="93000"/>
                    <a:satMod val="150000"/>
                    <a:shade val="98000"/>
                    <a:lumMod val="102000"/>
                  </a:schemeClr>
                </a:gs>
                <a:gs pos="46000">
                  <a:schemeClr val="bg1">
                    <a:alpha val="18000"/>
                  </a:schemeClr>
                </a:gs>
                <a:gs pos="78000">
                  <a:srgbClr val="002060"/>
                </a:gs>
              </a:gsLst>
              <a:lin ang="2400000" scaled="0"/>
            </a:gradFill>
          </p:spPr>
          <p:style>
            <a:lnRef idx="2">
              <a:schemeClr val="accent1">
                <a:shade val="50000"/>
              </a:schemeClr>
            </a:lnRef>
            <a:fillRef idx="1003">
              <a:schemeClr val="dk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0" name="橢圓 49"/>
            <p:cNvSpPr/>
            <p:nvPr/>
          </p:nvSpPr>
          <p:spPr>
            <a:xfrm>
              <a:off x="5583357" y="5820541"/>
              <a:ext cx="359296" cy="329184"/>
            </a:xfrm>
            <a:prstGeom prst="ellipse">
              <a:avLst/>
            </a:prstGeom>
            <a:gradFill>
              <a:gsLst>
                <a:gs pos="25000">
                  <a:schemeClr val="dk1">
                    <a:tint val="93000"/>
                    <a:satMod val="150000"/>
                    <a:shade val="98000"/>
                    <a:lumMod val="102000"/>
                  </a:schemeClr>
                </a:gs>
                <a:gs pos="46000">
                  <a:schemeClr val="bg1">
                    <a:alpha val="18000"/>
                  </a:schemeClr>
                </a:gs>
                <a:gs pos="78000">
                  <a:srgbClr val="002060"/>
                </a:gs>
              </a:gsLst>
              <a:lin ang="2400000" scaled="0"/>
            </a:gradFill>
          </p:spPr>
          <p:style>
            <a:lnRef idx="2">
              <a:schemeClr val="accent1">
                <a:shade val="50000"/>
              </a:schemeClr>
            </a:lnRef>
            <a:fillRef idx="1003">
              <a:schemeClr val="dk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1" name="橢圓 50"/>
            <p:cNvSpPr/>
            <p:nvPr/>
          </p:nvSpPr>
          <p:spPr>
            <a:xfrm>
              <a:off x="6132842" y="5452900"/>
              <a:ext cx="359296" cy="329184"/>
            </a:xfrm>
            <a:prstGeom prst="ellipse">
              <a:avLst/>
            </a:prstGeom>
            <a:gradFill>
              <a:gsLst>
                <a:gs pos="25000">
                  <a:schemeClr val="dk1">
                    <a:tint val="93000"/>
                    <a:satMod val="150000"/>
                    <a:shade val="98000"/>
                    <a:lumMod val="102000"/>
                  </a:schemeClr>
                </a:gs>
                <a:gs pos="46000">
                  <a:schemeClr val="bg1">
                    <a:alpha val="18000"/>
                  </a:schemeClr>
                </a:gs>
                <a:gs pos="78000">
                  <a:srgbClr val="002060"/>
                </a:gs>
              </a:gsLst>
              <a:lin ang="2400000" scaled="0"/>
            </a:gradFill>
          </p:spPr>
          <p:style>
            <a:lnRef idx="2">
              <a:schemeClr val="accent1">
                <a:shade val="50000"/>
              </a:schemeClr>
            </a:lnRef>
            <a:fillRef idx="1003">
              <a:schemeClr val="dk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2" name="向右箭號 51"/>
            <p:cNvSpPr/>
            <p:nvPr/>
          </p:nvSpPr>
          <p:spPr>
            <a:xfrm>
              <a:off x="6931815" y="4938171"/>
              <a:ext cx="896876" cy="37189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53" name="圖片 52"/>
            <p:cNvPicPr>
              <a:picLocks noChangeAspect="1"/>
            </p:cNvPicPr>
            <p:nvPr/>
          </p:nvPicPr>
          <p:blipFill rotWithShape="1">
            <a:blip r:embed="rId2"/>
            <a:srcRect b="65573"/>
            <a:stretch/>
          </p:blipFill>
          <p:spPr>
            <a:xfrm>
              <a:off x="8058085" y="4409406"/>
              <a:ext cx="2520895" cy="1877144"/>
            </a:xfrm>
            <a:prstGeom prst="rect">
              <a:avLst/>
            </a:prstGeom>
          </p:spPr>
        </p:pic>
        <p:grpSp>
          <p:nvGrpSpPr>
            <p:cNvPr id="57" name="群組 56"/>
            <p:cNvGrpSpPr/>
            <p:nvPr/>
          </p:nvGrpSpPr>
          <p:grpSpPr>
            <a:xfrm>
              <a:off x="8681479" y="3796903"/>
              <a:ext cx="1316945" cy="531446"/>
              <a:chOff x="1735015" y="1242646"/>
              <a:chExt cx="1316945" cy="531446"/>
            </a:xfrm>
          </p:grpSpPr>
          <p:sp>
            <p:nvSpPr>
              <p:cNvPr id="58" name="圓角矩形 57"/>
              <p:cNvSpPr/>
              <p:nvPr/>
            </p:nvSpPr>
            <p:spPr>
              <a:xfrm>
                <a:off x="1735015" y="1242646"/>
                <a:ext cx="1250462" cy="531446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59" name="文字方塊 58"/>
              <p:cNvSpPr txBox="1"/>
              <p:nvPr/>
            </p:nvSpPr>
            <p:spPr>
              <a:xfrm>
                <a:off x="1801498" y="1323703"/>
                <a:ext cx="125046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chemeClr val="bg1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</a:rPr>
                  <a:t>GA</a:t>
                </a:r>
                <a:r>
                  <a:rPr lang="zh-TW" altLang="en-US" dirty="0">
                    <a:solidFill>
                      <a:schemeClr val="bg1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</a:rPr>
                  <a:t>初始</a:t>
                </a:r>
                <a:r>
                  <a:rPr lang="zh-TW" altLang="en-US" dirty="0" smtClean="0">
                    <a:solidFill>
                      <a:schemeClr val="bg1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</a:rPr>
                  <a:t>解</a:t>
                </a:r>
                <a:endParaRPr lang="zh-TW" altLang="en-US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</p:txBody>
          </p:sp>
        </p:grpSp>
      </p:grpSp>
      <p:sp>
        <p:nvSpPr>
          <p:cNvPr id="60" name="矩形 59">
            <a:extLst>
              <a:ext uri="{FF2B5EF4-FFF2-40B4-BE49-F238E27FC236}">
                <a16:creationId xmlns:a16="http://schemas.microsoft.com/office/drawing/2014/main" id="{C022AABD-6396-480C-8738-F988BD73A705}"/>
              </a:ext>
            </a:extLst>
          </p:cNvPr>
          <p:cNvSpPr/>
          <p:nvPr/>
        </p:nvSpPr>
        <p:spPr>
          <a:xfrm>
            <a:off x="1004715" y="487478"/>
            <a:ext cx="653255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3200" spc="100" dirty="0">
                <a:latin typeface="標楷體" panose="03000509000000000000" pitchFamily="65" charset="-120"/>
                <a:ea typeface="標楷體" panose="03000509000000000000" pitchFamily="65" charset="-120"/>
              </a:rPr>
              <a:t>系統的要求和功能實現</a:t>
            </a:r>
            <a:r>
              <a:rPr lang="en-US" altLang="zh-TW" sz="3200" spc="1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—</a:t>
            </a:r>
            <a:r>
              <a:rPr lang="zh-TW" altLang="en-US" sz="3200" spc="1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四種作法</a:t>
            </a:r>
            <a:endParaRPr lang="zh-CN" altLang="en-US" sz="3200" spc="1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76" name="矩形 75"/>
          <p:cNvSpPr/>
          <p:nvPr/>
        </p:nvSpPr>
        <p:spPr>
          <a:xfrm>
            <a:off x="7862277" y="4273306"/>
            <a:ext cx="2485292" cy="669324"/>
          </a:xfrm>
          <a:prstGeom prst="rect">
            <a:avLst/>
          </a:prstGeom>
          <a:gradFill>
            <a:gsLst>
              <a:gs pos="0">
                <a:schemeClr val="bg1"/>
              </a:gs>
              <a:gs pos="50000">
                <a:schemeClr val="dk1">
                  <a:tint val="98000"/>
                  <a:satMod val="130000"/>
                  <a:shade val="90000"/>
                  <a:lumMod val="103000"/>
                  <a:alpha val="0"/>
                </a:schemeClr>
              </a:gs>
              <a:gs pos="100000">
                <a:schemeClr val="bg1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向右箭號 15"/>
          <p:cNvSpPr/>
          <p:nvPr/>
        </p:nvSpPr>
        <p:spPr>
          <a:xfrm>
            <a:off x="3419598" y="2353484"/>
            <a:ext cx="1765375" cy="514692"/>
          </a:xfrm>
          <a:prstGeom prst="rightArrow">
            <a:avLst/>
          </a:prstGeom>
          <a:gradFill>
            <a:gsLst>
              <a:gs pos="13000">
                <a:schemeClr val="tx1">
                  <a:alpha val="8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7" name="向右箭號 76"/>
          <p:cNvSpPr/>
          <p:nvPr/>
        </p:nvSpPr>
        <p:spPr>
          <a:xfrm>
            <a:off x="3419598" y="4470609"/>
            <a:ext cx="1765375" cy="514692"/>
          </a:xfrm>
          <a:prstGeom prst="rightArrow">
            <a:avLst/>
          </a:prstGeom>
          <a:gradFill>
            <a:gsLst>
              <a:gs pos="13000">
                <a:schemeClr val="tx1">
                  <a:alpha val="8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8" name="雲朵形 77"/>
          <p:cNvSpPr/>
          <p:nvPr/>
        </p:nvSpPr>
        <p:spPr>
          <a:xfrm>
            <a:off x="1293738" y="2062269"/>
            <a:ext cx="2272048" cy="1102922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9" name="雲朵形 78"/>
          <p:cNvSpPr/>
          <p:nvPr/>
        </p:nvSpPr>
        <p:spPr>
          <a:xfrm>
            <a:off x="1271112" y="4176494"/>
            <a:ext cx="2272048" cy="1102922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5" name="圓角化對角線角落矩形 104"/>
          <p:cNvSpPr/>
          <p:nvPr/>
        </p:nvSpPr>
        <p:spPr>
          <a:xfrm>
            <a:off x="3378453" y="1305225"/>
            <a:ext cx="1502664" cy="666951"/>
          </a:xfrm>
          <a:prstGeom prst="round2DiagRect">
            <a:avLst/>
          </a:prstGeom>
          <a:gradFill>
            <a:gsLst>
              <a:gs pos="0">
                <a:schemeClr val="tx1">
                  <a:alpha val="8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scene3d>
            <a:camera prst="orthographicFront"/>
            <a:lightRig rig="threePt" dir="t"/>
          </a:scene3d>
          <a:sp3d>
            <a:bevelT prst="convex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7" name="向右箭號 106"/>
          <p:cNvSpPr/>
          <p:nvPr/>
        </p:nvSpPr>
        <p:spPr>
          <a:xfrm>
            <a:off x="2589432" y="1327930"/>
            <a:ext cx="841521" cy="514692"/>
          </a:xfrm>
          <a:prstGeom prst="rightArrow">
            <a:avLst/>
          </a:prstGeom>
          <a:gradFill>
            <a:gsLst>
              <a:gs pos="13000">
                <a:schemeClr val="tx1">
                  <a:alpha val="8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09" name="群組 108"/>
          <p:cNvGrpSpPr/>
          <p:nvPr/>
        </p:nvGrpSpPr>
        <p:grpSpPr>
          <a:xfrm>
            <a:off x="3378453" y="3395116"/>
            <a:ext cx="1502664" cy="666951"/>
            <a:chOff x="3378453" y="1305225"/>
            <a:chExt cx="1502664" cy="666951"/>
          </a:xfrm>
        </p:grpSpPr>
        <p:sp>
          <p:nvSpPr>
            <p:cNvPr id="110" name="圓角化對角線角落矩形 109"/>
            <p:cNvSpPr/>
            <p:nvPr/>
          </p:nvSpPr>
          <p:spPr>
            <a:xfrm>
              <a:off x="3378453" y="1305225"/>
              <a:ext cx="1502664" cy="666951"/>
            </a:xfrm>
            <a:prstGeom prst="round2DiagRect">
              <a:avLst/>
            </a:prstGeom>
            <a:gradFill>
              <a:gsLst>
                <a:gs pos="0">
                  <a:schemeClr val="tx1">
                    <a:alpha val="8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scene3d>
              <a:camera prst="orthographicFront"/>
              <a:lightRig rig="threePt" dir="t"/>
            </a:scene3d>
            <a:sp3d>
              <a:bevelT prst="convex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1" name="文字方塊 110"/>
            <p:cNvSpPr txBox="1"/>
            <p:nvPr/>
          </p:nvSpPr>
          <p:spPr>
            <a:xfrm>
              <a:off x="3456372" y="1312664"/>
              <a:ext cx="139577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整體</a:t>
              </a:r>
              <a:r>
                <a:rPr lang="en-US" altLang="zh-TW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&amp;</a:t>
              </a:r>
              <a:r>
                <a:rPr lang="zh-TW" altLang="en-US" dirty="0" smtClean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區域 搜索</a:t>
              </a:r>
              <a:endParaRPr lang="zh-TW" altLang="en-US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112" name="向右箭號 111"/>
          <p:cNvSpPr/>
          <p:nvPr/>
        </p:nvSpPr>
        <p:spPr>
          <a:xfrm>
            <a:off x="2799285" y="3409682"/>
            <a:ext cx="620313" cy="514692"/>
          </a:xfrm>
          <a:prstGeom prst="rightArrow">
            <a:avLst/>
          </a:prstGeom>
          <a:gradFill>
            <a:gsLst>
              <a:gs pos="13000">
                <a:schemeClr val="tx1">
                  <a:alpha val="8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7" name="文字方塊 116"/>
          <p:cNvSpPr txBox="1"/>
          <p:nvPr/>
        </p:nvSpPr>
        <p:spPr>
          <a:xfrm>
            <a:off x="3455331" y="1320800"/>
            <a:ext cx="13957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整體</a:t>
            </a:r>
            <a:r>
              <a:rPr lang="en-US" altLang="zh-TW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&amp;</a:t>
            </a:r>
            <a:r>
              <a:rPr lang="zh-TW" altLang="en-US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區域 搜索</a:t>
            </a:r>
            <a:endParaRPr lang="zh-TW" altLang="en-US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257363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  <p:bldP spid="76" grpId="0" animBg="1"/>
      <p:bldP spid="16" grpId="0" animBg="1"/>
      <p:bldP spid="77" grpId="0" animBg="1"/>
      <p:bldP spid="78" grpId="0" animBg="1"/>
      <p:bldP spid="79" grpId="0" animBg="1"/>
      <p:bldP spid="105" grpId="0" animBg="1"/>
      <p:bldP spid="107" grpId="0" animBg="1"/>
      <p:bldP spid="112" grpId="0" animBg="1"/>
      <p:bldP spid="11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544009" y="2703348"/>
            <a:ext cx="6365433" cy="1366210"/>
            <a:chOff x="0" y="2703348"/>
            <a:chExt cx="6365433" cy="1366210"/>
          </a:xfrm>
        </p:grpSpPr>
        <p:sp>
          <p:nvSpPr>
            <p:cNvPr id="35" name="椭圆 34"/>
            <p:cNvSpPr/>
            <p:nvPr/>
          </p:nvSpPr>
          <p:spPr>
            <a:xfrm>
              <a:off x="6187639" y="3343275"/>
              <a:ext cx="177794" cy="177794"/>
            </a:xfrm>
            <a:prstGeom prst="ellipse">
              <a:avLst/>
            </a:prstGeom>
            <a:solidFill>
              <a:srgbClr val="0E0E0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6" name="直接连接符 35"/>
            <p:cNvCxnSpPr/>
            <p:nvPr/>
          </p:nvCxnSpPr>
          <p:spPr>
            <a:xfrm flipV="1">
              <a:off x="0" y="3432172"/>
              <a:ext cx="6187639" cy="4291"/>
            </a:xfrm>
            <a:prstGeom prst="line">
              <a:avLst/>
            </a:prstGeom>
            <a:ln w="25400">
              <a:solidFill>
                <a:srgbClr val="0E0E0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任意多边形 36"/>
            <p:cNvSpPr/>
            <p:nvPr/>
          </p:nvSpPr>
          <p:spPr>
            <a:xfrm>
              <a:off x="3274470" y="3467103"/>
              <a:ext cx="2611980" cy="295274"/>
            </a:xfrm>
            <a:custGeom>
              <a:avLst/>
              <a:gdLst>
                <a:gd name="connsiteX0" fmla="*/ 309563 w 2371725"/>
                <a:gd name="connsiteY0" fmla="*/ 123825 h 280987"/>
                <a:gd name="connsiteX1" fmla="*/ 2371725 w 2371725"/>
                <a:gd name="connsiteY1" fmla="*/ 0 h 280987"/>
                <a:gd name="connsiteX2" fmla="*/ 2243138 w 2371725"/>
                <a:gd name="connsiteY2" fmla="*/ 252412 h 280987"/>
                <a:gd name="connsiteX3" fmla="*/ 0 w 2371725"/>
                <a:gd name="connsiteY3" fmla="*/ 280987 h 280987"/>
                <a:gd name="connsiteX4" fmla="*/ 309563 w 2371725"/>
                <a:gd name="connsiteY4" fmla="*/ 123825 h 280987"/>
                <a:gd name="connsiteX0" fmla="*/ 309563 w 2371725"/>
                <a:gd name="connsiteY0" fmla="*/ 123825 h 280987"/>
                <a:gd name="connsiteX1" fmla="*/ 2371725 w 2371725"/>
                <a:gd name="connsiteY1" fmla="*/ 0 h 280987"/>
                <a:gd name="connsiteX2" fmla="*/ 2243138 w 2371725"/>
                <a:gd name="connsiteY2" fmla="*/ 252412 h 280987"/>
                <a:gd name="connsiteX3" fmla="*/ 0 w 2371725"/>
                <a:gd name="connsiteY3" fmla="*/ 280987 h 280987"/>
                <a:gd name="connsiteX4" fmla="*/ 309563 w 2371725"/>
                <a:gd name="connsiteY4" fmla="*/ 123825 h 280987"/>
                <a:gd name="connsiteX0" fmla="*/ 309563 w 2371725"/>
                <a:gd name="connsiteY0" fmla="*/ 123825 h 280987"/>
                <a:gd name="connsiteX1" fmla="*/ 2371725 w 2371725"/>
                <a:gd name="connsiteY1" fmla="*/ 0 h 280987"/>
                <a:gd name="connsiteX2" fmla="*/ 2243138 w 2371725"/>
                <a:gd name="connsiteY2" fmla="*/ 252412 h 280987"/>
                <a:gd name="connsiteX3" fmla="*/ 0 w 2371725"/>
                <a:gd name="connsiteY3" fmla="*/ 280987 h 280987"/>
                <a:gd name="connsiteX4" fmla="*/ 309563 w 2371725"/>
                <a:gd name="connsiteY4" fmla="*/ 123825 h 280987"/>
                <a:gd name="connsiteX0" fmla="*/ 300038 w 2371725"/>
                <a:gd name="connsiteY0" fmla="*/ 90488 h 280987"/>
                <a:gd name="connsiteX1" fmla="*/ 2371725 w 2371725"/>
                <a:gd name="connsiteY1" fmla="*/ 0 h 280987"/>
                <a:gd name="connsiteX2" fmla="*/ 2243138 w 2371725"/>
                <a:gd name="connsiteY2" fmla="*/ 252412 h 280987"/>
                <a:gd name="connsiteX3" fmla="*/ 0 w 2371725"/>
                <a:gd name="connsiteY3" fmla="*/ 280987 h 280987"/>
                <a:gd name="connsiteX4" fmla="*/ 300038 w 2371725"/>
                <a:gd name="connsiteY4" fmla="*/ 90488 h 280987"/>
                <a:gd name="connsiteX0" fmla="*/ 300038 w 2371725"/>
                <a:gd name="connsiteY0" fmla="*/ 90488 h 280987"/>
                <a:gd name="connsiteX1" fmla="*/ 2371725 w 2371725"/>
                <a:gd name="connsiteY1" fmla="*/ 0 h 280987"/>
                <a:gd name="connsiteX2" fmla="*/ 2243138 w 2371725"/>
                <a:gd name="connsiteY2" fmla="*/ 252412 h 280987"/>
                <a:gd name="connsiteX3" fmla="*/ 0 w 2371725"/>
                <a:gd name="connsiteY3" fmla="*/ 280987 h 280987"/>
                <a:gd name="connsiteX4" fmla="*/ 300038 w 2371725"/>
                <a:gd name="connsiteY4" fmla="*/ 90488 h 280987"/>
                <a:gd name="connsiteX0" fmla="*/ 300038 w 2362200"/>
                <a:gd name="connsiteY0" fmla="*/ 104775 h 295274"/>
                <a:gd name="connsiteX1" fmla="*/ 2362200 w 2362200"/>
                <a:gd name="connsiteY1" fmla="*/ 0 h 295274"/>
                <a:gd name="connsiteX2" fmla="*/ 2243138 w 2362200"/>
                <a:gd name="connsiteY2" fmla="*/ 266699 h 295274"/>
                <a:gd name="connsiteX3" fmla="*/ 0 w 2362200"/>
                <a:gd name="connsiteY3" fmla="*/ 295274 h 295274"/>
                <a:gd name="connsiteX4" fmla="*/ 300038 w 2362200"/>
                <a:gd name="connsiteY4" fmla="*/ 104775 h 295274"/>
                <a:gd name="connsiteX0" fmla="*/ 36513 w 2362200"/>
                <a:gd name="connsiteY0" fmla="*/ 130175 h 295274"/>
                <a:gd name="connsiteX1" fmla="*/ 2362200 w 2362200"/>
                <a:gd name="connsiteY1" fmla="*/ 0 h 295274"/>
                <a:gd name="connsiteX2" fmla="*/ 2243138 w 2362200"/>
                <a:gd name="connsiteY2" fmla="*/ 266699 h 295274"/>
                <a:gd name="connsiteX3" fmla="*/ 0 w 2362200"/>
                <a:gd name="connsiteY3" fmla="*/ 295274 h 295274"/>
                <a:gd name="connsiteX4" fmla="*/ 36513 w 2362200"/>
                <a:gd name="connsiteY4" fmla="*/ 130175 h 295274"/>
                <a:gd name="connsiteX0" fmla="*/ 69537 w 2395224"/>
                <a:gd name="connsiteY0" fmla="*/ 130175 h 295274"/>
                <a:gd name="connsiteX1" fmla="*/ 2395224 w 2395224"/>
                <a:gd name="connsiteY1" fmla="*/ 0 h 295274"/>
                <a:gd name="connsiteX2" fmla="*/ 2276162 w 2395224"/>
                <a:gd name="connsiteY2" fmla="*/ 266699 h 295274"/>
                <a:gd name="connsiteX3" fmla="*/ 33024 w 2395224"/>
                <a:gd name="connsiteY3" fmla="*/ 295274 h 295274"/>
                <a:gd name="connsiteX4" fmla="*/ 69537 w 2395224"/>
                <a:gd name="connsiteY4" fmla="*/ 130175 h 295274"/>
                <a:gd name="connsiteX0" fmla="*/ 69537 w 2595249"/>
                <a:gd name="connsiteY0" fmla="*/ 130175 h 295274"/>
                <a:gd name="connsiteX1" fmla="*/ 2595249 w 2595249"/>
                <a:gd name="connsiteY1" fmla="*/ 0 h 295274"/>
                <a:gd name="connsiteX2" fmla="*/ 2276162 w 2595249"/>
                <a:gd name="connsiteY2" fmla="*/ 266699 h 295274"/>
                <a:gd name="connsiteX3" fmla="*/ 33024 w 2595249"/>
                <a:gd name="connsiteY3" fmla="*/ 295274 h 295274"/>
                <a:gd name="connsiteX4" fmla="*/ 69537 w 2595249"/>
                <a:gd name="connsiteY4" fmla="*/ 130175 h 295274"/>
                <a:gd name="connsiteX0" fmla="*/ 69537 w 2595249"/>
                <a:gd name="connsiteY0" fmla="*/ 130175 h 295274"/>
                <a:gd name="connsiteX1" fmla="*/ 2595249 w 2595249"/>
                <a:gd name="connsiteY1" fmla="*/ 0 h 295274"/>
                <a:gd name="connsiteX2" fmla="*/ 2276162 w 2595249"/>
                <a:gd name="connsiteY2" fmla="*/ 266699 h 295274"/>
                <a:gd name="connsiteX3" fmla="*/ 33024 w 2595249"/>
                <a:gd name="connsiteY3" fmla="*/ 295274 h 295274"/>
                <a:gd name="connsiteX4" fmla="*/ 69537 w 2595249"/>
                <a:gd name="connsiteY4" fmla="*/ 130175 h 295274"/>
                <a:gd name="connsiteX0" fmla="*/ 62456 w 2611980"/>
                <a:gd name="connsiteY0" fmla="*/ 139700 h 295274"/>
                <a:gd name="connsiteX1" fmla="*/ 2611980 w 2611980"/>
                <a:gd name="connsiteY1" fmla="*/ 0 h 295274"/>
                <a:gd name="connsiteX2" fmla="*/ 2292893 w 2611980"/>
                <a:gd name="connsiteY2" fmla="*/ 266699 h 295274"/>
                <a:gd name="connsiteX3" fmla="*/ 49755 w 2611980"/>
                <a:gd name="connsiteY3" fmla="*/ 295274 h 295274"/>
                <a:gd name="connsiteX4" fmla="*/ 62456 w 2611980"/>
                <a:gd name="connsiteY4" fmla="*/ 139700 h 295274"/>
                <a:gd name="connsiteX0" fmla="*/ 62456 w 2611980"/>
                <a:gd name="connsiteY0" fmla="*/ 139700 h 295274"/>
                <a:gd name="connsiteX1" fmla="*/ 2611980 w 2611980"/>
                <a:gd name="connsiteY1" fmla="*/ 0 h 295274"/>
                <a:gd name="connsiteX2" fmla="*/ 2292893 w 2611980"/>
                <a:gd name="connsiteY2" fmla="*/ 266699 h 295274"/>
                <a:gd name="connsiteX3" fmla="*/ 49755 w 2611980"/>
                <a:gd name="connsiteY3" fmla="*/ 295274 h 295274"/>
                <a:gd name="connsiteX4" fmla="*/ 62456 w 2611980"/>
                <a:gd name="connsiteY4" fmla="*/ 139700 h 295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11980" h="295274">
                  <a:moveTo>
                    <a:pt x="62456" y="139700"/>
                  </a:moveTo>
                  <a:cubicBezTo>
                    <a:pt x="792706" y="60326"/>
                    <a:pt x="1562642" y="3175"/>
                    <a:pt x="2611980" y="0"/>
                  </a:cubicBezTo>
                  <a:lnTo>
                    <a:pt x="2292893" y="266699"/>
                  </a:lnTo>
                  <a:lnTo>
                    <a:pt x="49755" y="295274"/>
                  </a:lnTo>
                  <a:cubicBezTo>
                    <a:pt x="61926" y="240241"/>
                    <a:pt x="-76715" y="191558"/>
                    <a:pt x="62456" y="13970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8" name="组合 37"/>
            <p:cNvGrpSpPr/>
            <p:nvPr/>
          </p:nvGrpSpPr>
          <p:grpSpPr>
            <a:xfrm>
              <a:off x="2057454" y="2703348"/>
              <a:ext cx="3871464" cy="1366210"/>
              <a:chOff x="2057454" y="2646587"/>
              <a:chExt cx="3871464" cy="1366210"/>
            </a:xfrm>
          </p:grpSpPr>
          <p:sp>
            <p:nvSpPr>
              <p:cNvPr id="39" name="椭圆 38"/>
              <p:cNvSpPr/>
              <p:nvPr/>
            </p:nvSpPr>
            <p:spPr>
              <a:xfrm>
                <a:off x="2462789" y="2751713"/>
                <a:ext cx="90000" cy="90000"/>
              </a:xfrm>
              <a:prstGeom prst="ellipse">
                <a:avLst/>
              </a:prstGeom>
              <a:solidFill>
                <a:srgbClr val="0E0E0E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" name="椭圆 39"/>
              <p:cNvSpPr/>
              <p:nvPr/>
            </p:nvSpPr>
            <p:spPr>
              <a:xfrm>
                <a:off x="3585145" y="3115424"/>
                <a:ext cx="86727" cy="86727"/>
              </a:xfrm>
              <a:prstGeom prst="ellipse">
                <a:avLst/>
              </a:prstGeom>
              <a:solidFill>
                <a:srgbClr val="0E0E0E">
                  <a:alpha val="56364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1" name="椭圆 40"/>
              <p:cNvSpPr/>
              <p:nvPr/>
            </p:nvSpPr>
            <p:spPr>
              <a:xfrm>
                <a:off x="4404884" y="3255982"/>
                <a:ext cx="83455" cy="83455"/>
              </a:xfrm>
              <a:prstGeom prst="ellipse">
                <a:avLst/>
              </a:prstGeom>
              <a:solidFill>
                <a:srgbClr val="0E0E0E">
                  <a:alpha val="52727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2" name="椭圆 41"/>
              <p:cNvSpPr/>
              <p:nvPr/>
            </p:nvSpPr>
            <p:spPr>
              <a:xfrm>
                <a:off x="3570425" y="3641186"/>
                <a:ext cx="80182" cy="80182"/>
              </a:xfrm>
              <a:prstGeom prst="ellipse">
                <a:avLst/>
              </a:prstGeom>
              <a:solidFill>
                <a:srgbClr val="0E0E0E">
                  <a:alpha val="49091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" name="椭圆 42"/>
              <p:cNvSpPr/>
              <p:nvPr/>
            </p:nvSpPr>
            <p:spPr>
              <a:xfrm>
                <a:off x="5595571" y="3274689"/>
                <a:ext cx="76909" cy="76909"/>
              </a:xfrm>
              <a:prstGeom prst="ellipse">
                <a:avLst/>
              </a:prstGeom>
              <a:solidFill>
                <a:srgbClr val="0E0E0E">
                  <a:alpha val="45455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" name="椭圆 58"/>
              <p:cNvSpPr/>
              <p:nvPr/>
            </p:nvSpPr>
            <p:spPr>
              <a:xfrm>
                <a:off x="5883199" y="3467720"/>
                <a:ext cx="45719" cy="45719"/>
              </a:xfrm>
              <a:prstGeom prst="ellipse">
                <a:avLst/>
              </a:prstGeom>
              <a:solidFill>
                <a:srgbClr val="0E0E0E">
                  <a:alpha val="4181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" name="椭圆 59"/>
              <p:cNvSpPr/>
              <p:nvPr/>
            </p:nvSpPr>
            <p:spPr>
              <a:xfrm>
                <a:off x="4201455" y="3552144"/>
                <a:ext cx="70364" cy="70364"/>
              </a:xfrm>
              <a:prstGeom prst="ellipse">
                <a:avLst/>
              </a:prstGeom>
              <a:solidFill>
                <a:srgbClr val="0E0E0E">
                  <a:alpha val="38182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" name="椭圆 60"/>
              <p:cNvSpPr/>
              <p:nvPr/>
            </p:nvSpPr>
            <p:spPr>
              <a:xfrm>
                <a:off x="2443111" y="3945706"/>
                <a:ext cx="67091" cy="67091"/>
              </a:xfrm>
              <a:prstGeom prst="ellipse">
                <a:avLst/>
              </a:prstGeom>
              <a:solidFill>
                <a:srgbClr val="0E0E0E">
                  <a:alpha val="34545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62" name="椭圆 61"/>
              <p:cNvSpPr/>
              <p:nvPr/>
            </p:nvSpPr>
            <p:spPr>
              <a:xfrm>
                <a:off x="2057454" y="2646587"/>
                <a:ext cx="63818" cy="63818"/>
              </a:xfrm>
              <a:prstGeom prst="ellipse">
                <a:avLst/>
              </a:prstGeom>
              <a:solidFill>
                <a:srgbClr val="0E0E0E">
                  <a:alpha val="30909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3" name="椭圆 62"/>
              <p:cNvSpPr/>
              <p:nvPr/>
            </p:nvSpPr>
            <p:spPr>
              <a:xfrm>
                <a:off x="3089738" y="3647569"/>
                <a:ext cx="60545" cy="60545"/>
              </a:xfrm>
              <a:prstGeom prst="ellipse">
                <a:avLst/>
              </a:prstGeom>
              <a:solidFill>
                <a:srgbClr val="0E0E0E">
                  <a:alpha val="27273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64" name="椭圆 63"/>
              <p:cNvSpPr/>
              <p:nvPr/>
            </p:nvSpPr>
            <p:spPr>
              <a:xfrm>
                <a:off x="2779641" y="3085530"/>
                <a:ext cx="57273" cy="57273"/>
              </a:xfrm>
              <a:prstGeom prst="ellipse">
                <a:avLst/>
              </a:prstGeom>
              <a:solidFill>
                <a:srgbClr val="0E0E0E">
                  <a:alpha val="2363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" name="椭圆 64"/>
              <p:cNvSpPr/>
              <p:nvPr/>
            </p:nvSpPr>
            <p:spPr>
              <a:xfrm>
                <a:off x="4971733" y="3576882"/>
                <a:ext cx="54000" cy="54000"/>
              </a:xfrm>
              <a:prstGeom prst="ellipse">
                <a:avLst/>
              </a:prstGeom>
              <a:solidFill>
                <a:srgbClr val="0E0E0E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66" name="组合 65"/>
            <p:cNvGrpSpPr/>
            <p:nvPr/>
          </p:nvGrpSpPr>
          <p:grpSpPr>
            <a:xfrm>
              <a:off x="2662550" y="2972994"/>
              <a:ext cx="2720704" cy="871348"/>
              <a:chOff x="2133791" y="2806726"/>
              <a:chExt cx="3351856" cy="1073484"/>
            </a:xfrm>
          </p:grpSpPr>
          <p:sp>
            <p:nvSpPr>
              <p:cNvPr id="67" name="椭圆 66"/>
              <p:cNvSpPr/>
              <p:nvPr/>
            </p:nvSpPr>
            <p:spPr>
              <a:xfrm>
                <a:off x="2653368" y="2894140"/>
                <a:ext cx="53222" cy="53222"/>
              </a:xfrm>
              <a:prstGeom prst="ellipse">
                <a:avLst/>
              </a:prstGeom>
              <a:solidFill>
                <a:srgbClr val="0E0E0E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8" name="椭圆 67"/>
              <p:cNvSpPr/>
              <p:nvPr/>
            </p:nvSpPr>
            <p:spPr>
              <a:xfrm>
                <a:off x="3810450" y="3115424"/>
                <a:ext cx="53222" cy="53222"/>
              </a:xfrm>
              <a:prstGeom prst="ellipse">
                <a:avLst/>
              </a:prstGeom>
              <a:solidFill>
                <a:srgbClr val="0E0E0E">
                  <a:alpha val="56364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9" name="椭圆 68"/>
              <p:cNvSpPr/>
              <p:nvPr/>
            </p:nvSpPr>
            <p:spPr>
              <a:xfrm>
                <a:off x="4795058" y="3166540"/>
                <a:ext cx="53222" cy="53222"/>
              </a:xfrm>
              <a:prstGeom prst="ellipse">
                <a:avLst/>
              </a:prstGeom>
              <a:solidFill>
                <a:srgbClr val="0E0E0E">
                  <a:alpha val="52727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0" name="椭圆 69"/>
              <p:cNvSpPr/>
              <p:nvPr/>
            </p:nvSpPr>
            <p:spPr>
              <a:xfrm>
                <a:off x="3672010" y="3635948"/>
                <a:ext cx="53222" cy="53222"/>
              </a:xfrm>
              <a:prstGeom prst="ellipse">
                <a:avLst/>
              </a:prstGeom>
              <a:solidFill>
                <a:srgbClr val="0E0E0E">
                  <a:alpha val="49091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1" name="椭圆 70"/>
              <p:cNvSpPr/>
              <p:nvPr/>
            </p:nvSpPr>
            <p:spPr>
              <a:xfrm>
                <a:off x="5285021" y="3230316"/>
                <a:ext cx="53222" cy="53222"/>
              </a:xfrm>
              <a:prstGeom prst="ellipse">
                <a:avLst/>
              </a:prstGeom>
              <a:solidFill>
                <a:srgbClr val="0E0E0E">
                  <a:alpha val="45455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2" name="椭圆 71"/>
              <p:cNvSpPr/>
              <p:nvPr/>
            </p:nvSpPr>
            <p:spPr>
              <a:xfrm>
                <a:off x="5432425" y="3479415"/>
                <a:ext cx="53222" cy="53222"/>
              </a:xfrm>
              <a:prstGeom prst="ellipse">
                <a:avLst/>
              </a:prstGeom>
              <a:solidFill>
                <a:srgbClr val="0E0E0E">
                  <a:alpha val="4181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3" name="椭圆 72"/>
              <p:cNvSpPr/>
              <p:nvPr/>
            </p:nvSpPr>
            <p:spPr>
              <a:xfrm>
                <a:off x="4574638" y="3506114"/>
                <a:ext cx="53222" cy="53222"/>
              </a:xfrm>
              <a:prstGeom prst="ellipse">
                <a:avLst/>
              </a:prstGeom>
              <a:solidFill>
                <a:srgbClr val="0E0E0E">
                  <a:alpha val="38182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4" name="椭圆 73"/>
              <p:cNvSpPr/>
              <p:nvPr/>
            </p:nvSpPr>
            <p:spPr>
              <a:xfrm>
                <a:off x="2419641" y="3826988"/>
                <a:ext cx="53222" cy="53222"/>
              </a:xfrm>
              <a:prstGeom prst="ellipse">
                <a:avLst/>
              </a:prstGeom>
              <a:solidFill>
                <a:srgbClr val="0E0E0E">
                  <a:alpha val="34545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75" name="椭圆 74"/>
              <p:cNvSpPr/>
              <p:nvPr/>
            </p:nvSpPr>
            <p:spPr>
              <a:xfrm>
                <a:off x="2133791" y="2806726"/>
                <a:ext cx="53222" cy="53222"/>
              </a:xfrm>
              <a:prstGeom prst="ellipse">
                <a:avLst/>
              </a:prstGeom>
              <a:solidFill>
                <a:srgbClr val="0E0E0E">
                  <a:alpha val="30909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6" name="椭圆 75"/>
              <p:cNvSpPr/>
              <p:nvPr/>
            </p:nvSpPr>
            <p:spPr>
              <a:xfrm>
                <a:off x="3061163" y="3609469"/>
                <a:ext cx="53222" cy="53222"/>
              </a:xfrm>
              <a:prstGeom prst="ellipse">
                <a:avLst/>
              </a:prstGeom>
              <a:solidFill>
                <a:srgbClr val="0E0E0E">
                  <a:alpha val="27273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7" name="椭圆 76"/>
              <p:cNvSpPr/>
              <p:nvPr/>
            </p:nvSpPr>
            <p:spPr>
              <a:xfrm>
                <a:off x="2810121" y="3085530"/>
                <a:ext cx="53222" cy="53222"/>
              </a:xfrm>
              <a:prstGeom prst="ellipse">
                <a:avLst/>
              </a:prstGeom>
              <a:solidFill>
                <a:srgbClr val="0E0E0E">
                  <a:alpha val="2363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8" name="椭圆 77"/>
              <p:cNvSpPr/>
              <p:nvPr/>
            </p:nvSpPr>
            <p:spPr>
              <a:xfrm>
                <a:off x="4971734" y="3614433"/>
                <a:ext cx="53222" cy="53222"/>
              </a:xfrm>
              <a:prstGeom prst="ellipse">
                <a:avLst/>
              </a:prstGeom>
              <a:solidFill>
                <a:srgbClr val="0E0E0E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79" name="文本框 78"/>
          <p:cNvSpPr txBox="1"/>
          <p:nvPr/>
        </p:nvSpPr>
        <p:spPr>
          <a:xfrm>
            <a:off x="6084639" y="2211267"/>
            <a:ext cx="3522115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600" spc="100" dirty="0">
                <a:latin typeface="明兰" panose="02010600030101010101" pitchFamily="2" charset="-122"/>
                <a:ea typeface="明兰" panose="02010600030101010101" pitchFamily="2" charset="-122"/>
              </a:rPr>
              <a:t>Part </a:t>
            </a:r>
            <a:r>
              <a:rPr lang="en-US" altLang="zh-CN" sz="11500" spc="100" dirty="0">
                <a:latin typeface="明兰" panose="02010600030101010101" pitchFamily="2" charset="-122"/>
                <a:ea typeface="明兰" panose="02010600030101010101" pitchFamily="2" charset="-122"/>
              </a:rPr>
              <a:t>3</a:t>
            </a:r>
            <a:endParaRPr lang="zh-CN" altLang="en-US" sz="6600" spc="100" dirty="0">
              <a:latin typeface="明兰" panose="02010600030101010101" pitchFamily="2" charset="-122"/>
              <a:ea typeface="明兰" panose="02010600030101010101" pitchFamily="2" charset="-122"/>
            </a:endParaRPr>
          </a:p>
        </p:txBody>
      </p:sp>
      <p:sp>
        <p:nvSpPr>
          <p:cNvPr id="80" name="文本框 79"/>
          <p:cNvSpPr txBox="1"/>
          <p:nvPr/>
        </p:nvSpPr>
        <p:spPr>
          <a:xfrm>
            <a:off x="6377977" y="4002467"/>
            <a:ext cx="36503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spc="1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數值及示例</a:t>
            </a:r>
            <a:r>
              <a:rPr lang="zh-TW" altLang="en-US" sz="3600" spc="100" dirty="0">
                <a:latin typeface="標楷體" panose="03000509000000000000" pitchFamily="65" charset="-120"/>
                <a:ea typeface="標楷體" panose="03000509000000000000" pitchFamily="65" charset="-120"/>
              </a:rPr>
              <a:t>測試</a:t>
            </a:r>
            <a:endParaRPr lang="zh-CN" altLang="en-US" sz="3600" spc="1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81" name="文本框 80"/>
          <p:cNvSpPr txBox="1"/>
          <p:nvPr/>
        </p:nvSpPr>
        <p:spPr>
          <a:xfrm>
            <a:off x="6440116" y="4626637"/>
            <a:ext cx="35881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spc="3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Numerical </a:t>
            </a:r>
            <a:r>
              <a:rPr lang="en-US" altLang="zh-CN" sz="1400" spc="3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and</a:t>
            </a:r>
            <a:r>
              <a:rPr lang="en-US" altLang="zh-CN" sz="1400" spc="3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US" altLang="zh-CN" sz="1400" spc="3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Example Tests</a:t>
            </a:r>
            <a:endParaRPr lang="zh-CN" altLang="en-US" sz="1400" spc="3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01592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/>
      <p:bldP spid="80" grpId="0"/>
      <p:bldP spid="8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C022AABD-6396-480C-8738-F988BD73A705}"/>
              </a:ext>
            </a:extLst>
          </p:cNvPr>
          <p:cNvSpPr/>
          <p:nvPr/>
        </p:nvSpPr>
        <p:spPr>
          <a:xfrm>
            <a:off x="1004715" y="487478"/>
            <a:ext cx="550663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3200" spc="1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示例測試</a:t>
            </a:r>
            <a:r>
              <a:rPr lang="en-US" altLang="zh-TW" sz="3200" spc="1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3200" spc="1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整</a:t>
            </a:r>
            <a:r>
              <a:rPr lang="zh-TW" altLang="en-US" sz="3200" spc="100" dirty="0">
                <a:latin typeface="標楷體" panose="03000509000000000000" pitchFamily="65" charset="-120"/>
                <a:ea typeface="標楷體" panose="03000509000000000000" pitchFamily="65" charset="-120"/>
              </a:rPr>
              <a:t>體</a:t>
            </a:r>
            <a:r>
              <a:rPr lang="zh-TW" altLang="en-US" sz="3200" spc="1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搜索</a:t>
            </a:r>
            <a:r>
              <a:rPr lang="en-US" altLang="zh-TW" sz="3200" spc="1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(2</a:t>
            </a:r>
            <a:r>
              <a:rPr lang="zh-TW" altLang="en-US" sz="3200" spc="1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變數</a:t>
            </a:r>
            <a:r>
              <a:rPr lang="en-US" altLang="zh-TW" sz="3200" spc="1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))</a:t>
            </a:r>
            <a:endParaRPr lang="zh-CN" altLang="en-US" sz="3200" spc="1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1004715" y="1227016"/>
            <a:ext cx="40171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比較兩者是否會陷入區域最佳解。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549" y="2164863"/>
            <a:ext cx="4224211" cy="2954892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3522" y="4588925"/>
            <a:ext cx="3731956" cy="1546212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3522" y="2779805"/>
            <a:ext cx="3731956" cy="1499290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49521" y="1072253"/>
            <a:ext cx="3725957" cy="1359364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39217" y="874685"/>
            <a:ext cx="2679371" cy="1556932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33219" y="2741447"/>
            <a:ext cx="2685369" cy="1541989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33219" y="4590043"/>
            <a:ext cx="2608689" cy="1523784"/>
          </a:xfrm>
          <a:prstGeom prst="rect">
            <a:avLst/>
          </a:prstGeom>
        </p:spPr>
      </p:pic>
      <p:sp>
        <p:nvSpPr>
          <p:cNvPr id="12" name="左大括弧 11"/>
          <p:cNvSpPr/>
          <p:nvPr/>
        </p:nvSpPr>
        <p:spPr>
          <a:xfrm>
            <a:off x="4814800" y="1227016"/>
            <a:ext cx="390245" cy="4849785"/>
          </a:xfrm>
          <a:prstGeom prst="leftBrace">
            <a:avLst>
              <a:gd name="adj1" fmla="val 8333"/>
              <a:gd name="adj2" fmla="val 50321"/>
            </a:avLst>
          </a:prstGeom>
          <a:ln w="1270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/>
          <p:cNvSpPr txBox="1"/>
          <p:nvPr/>
        </p:nvSpPr>
        <p:spPr>
          <a:xfrm>
            <a:off x="6807200" y="2379694"/>
            <a:ext cx="14849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 smtClean="0">
                <a:latin typeface="+mj-lt"/>
                <a:ea typeface="標楷體" panose="03000509000000000000" pitchFamily="65" charset="-120"/>
              </a:rPr>
              <a:t>(GA)</a:t>
            </a:r>
            <a:endParaRPr lang="zh-TW" altLang="en-US" sz="2000" dirty="0">
              <a:latin typeface="+mj-lt"/>
              <a:ea typeface="標楷體" panose="03000509000000000000" pitchFamily="65" charset="-12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6807200" y="4219593"/>
            <a:ext cx="8691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>
                <a:ea typeface="標楷體" panose="03000509000000000000" pitchFamily="65" charset="-120"/>
              </a:rPr>
              <a:t>(TABU)</a:t>
            </a:r>
            <a:endParaRPr lang="zh-TW" altLang="en-US" dirty="0">
              <a:ea typeface="標楷體" panose="03000509000000000000" pitchFamily="65" charset="-12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6392984" y="6046541"/>
            <a:ext cx="189913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>
                <a:ea typeface="標楷體" panose="03000509000000000000" pitchFamily="65" charset="-120"/>
              </a:rPr>
              <a:t>(TABU</a:t>
            </a:r>
            <a:r>
              <a:rPr lang="zh-TW" altLang="en-US" dirty="0" smtClean="0">
                <a:ea typeface="標楷體" panose="03000509000000000000" pitchFamily="65" charset="-120"/>
              </a:rPr>
              <a:t> </a:t>
            </a:r>
            <a:r>
              <a:rPr lang="en-US" altLang="zh-TW" dirty="0" smtClean="0">
                <a:ea typeface="標楷體" panose="03000509000000000000" pitchFamily="65" charset="-120"/>
              </a:rPr>
              <a:t>Random)</a:t>
            </a:r>
            <a:endParaRPr lang="zh-TW" altLang="en-US" dirty="0"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99064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12" grpId="0" animBg="1"/>
      <p:bldP spid="13" grpId="0"/>
      <p:bldP spid="14" grpId="0"/>
      <p:bldP spid="1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C022AABD-6396-480C-8738-F988BD73A705}"/>
              </a:ext>
            </a:extLst>
          </p:cNvPr>
          <p:cNvSpPr/>
          <p:nvPr/>
        </p:nvSpPr>
        <p:spPr>
          <a:xfrm>
            <a:off x="1004715" y="487478"/>
            <a:ext cx="3817377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3200" spc="1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示例測試</a:t>
            </a:r>
            <a:r>
              <a:rPr lang="en-US" altLang="zh-TW" sz="3200" spc="1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3200" spc="1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區域搜索</a:t>
            </a:r>
            <a:endParaRPr lang="en-US" altLang="zh-TW" sz="3200" spc="1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3200" spc="100" dirty="0">
                <a:latin typeface="標楷體" panose="03000509000000000000" pitchFamily="65" charset="-120"/>
                <a:ea typeface="標楷體" panose="03000509000000000000" pitchFamily="65" charset="-120"/>
              </a:rPr>
              <a:t>(2</a:t>
            </a:r>
            <a:r>
              <a:rPr lang="zh-TW" altLang="en-US" sz="3200" spc="100" dirty="0">
                <a:latin typeface="標楷體" panose="03000509000000000000" pitchFamily="65" charset="-120"/>
                <a:ea typeface="標楷體" panose="03000509000000000000" pitchFamily="65" charset="-120"/>
              </a:rPr>
              <a:t>變數</a:t>
            </a:r>
            <a:r>
              <a:rPr lang="en-US" altLang="zh-TW" sz="3200" spc="100" dirty="0">
                <a:latin typeface="標楷體" panose="03000509000000000000" pitchFamily="65" charset="-120"/>
                <a:ea typeface="標楷體" panose="03000509000000000000" pitchFamily="65" charset="-120"/>
              </a:rPr>
              <a:t>))</a:t>
            </a:r>
            <a:r>
              <a:rPr lang="en-US" altLang="zh-TW" sz="3200" spc="1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endParaRPr lang="zh-CN" altLang="en-US" sz="3200" spc="1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2" name="左大括弧 11"/>
          <p:cNvSpPr/>
          <p:nvPr/>
        </p:nvSpPr>
        <p:spPr>
          <a:xfrm>
            <a:off x="4915941" y="487478"/>
            <a:ext cx="453726" cy="2727112"/>
          </a:xfrm>
          <a:prstGeom prst="leftBrace">
            <a:avLst>
              <a:gd name="adj1" fmla="val 8333"/>
              <a:gd name="adj2" fmla="val 78406"/>
            </a:avLst>
          </a:prstGeom>
          <a:ln w="1270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/>
          <p:cNvSpPr txBox="1"/>
          <p:nvPr/>
        </p:nvSpPr>
        <p:spPr>
          <a:xfrm>
            <a:off x="6923966" y="1538486"/>
            <a:ext cx="14849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 smtClean="0">
                <a:latin typeface="+mj-lt"/>
                <a:ea typeface="標楷體" panose="03000509000000000000" pitchFamily="65" charset="-120"/>
              </a:rPr>
              <a:t>(GA)</a:t>
            </a:r>
            <a:endParaRPr lang="zh-TW" altLang="en-US" sz="2000" dirty="0">
              <a:latin typeface="+mj-lt"/>
              <a:ea typeface="標楷體" panose="03000509000000000000" pitchFamily="65" charset="-12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6797279" y="3142869"/>
            <a:ext cx="8691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>
                <a:ea typeface="標楷體" panose="03000509000000000000" pitchFamily="65" charset="-120"/>
              </a:rPr>
              <a:t>(TABU)</a:t>
            </a:r>
            <a:endParaRPr lang="zh-TW" altLang="en-US" dirty="0">
              <a:ea typeface="標楷體" panose="03000509000000000000" pitchFamily="65" charset="-12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706" y="1562497"/>
            <a:ext cx="3833203" cy="2146594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7619" y="1866369"/>
            <a:ext cx="3268468" cy="1335777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94039" y="1866370"/>
            <a:ext cx="2386762" cy="1345150"/>
          </a:xfrm>
          <a:prstGeom prst="rect">
            <a:avLst/>
          </a:prstGeom>
        </p:spPr>
      </p:pic>
      <p:pic>
        <p:nvPicPr>
          <p:cNvPr id="18" name="圖片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94039" y="242765"/>
            <a:ext cx="2386762" cy="1349733"/>
          </a:xfrm>
          <a:prstGeom prst="rect">
            <a:avLst/>
          </a:prstGeom>
        </p:spPr>
      </p:pic>
      <p:pic>
        <p:nvPicPr>
          <p:cNvPr id="19" name="圖片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97619" y="242765"/>
            <a:ext cx="3255218" cy="1353583"/>
          </a:xfrm>
          <a:prstGeom prst="rect">
            <a:avLst/>
          </a:prstGeom>
        </p:spPr>
      </p:pic>
      <p:pic>
        <p:nvPicPr>
          <p:cNvPr id="20" name="圖片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7120" y="4040554"/>
            <a:ext cx="3833203" cy="2256084"/>
          </a:xfrm>
          <a:prstGeom prst="rect">
            <a:avLst/>
          </a:prstGeom>
        </p:spPr>
      </p:pic>
      <p:sp>
        <p:nvSpPr>
          <p:cNvPr id="33" name="左大括弧 32"/>
          <p:cNvSpPr/>
          <p:nvPr/>
        </p:nvSpPr>
        <p:spPr>
          <a:xfrm>
            <a:off x="4902691" y="3954585"/>
            <a:ext cx="499908" cy="2605804"/>
          </a:xfrm>
          <a:prstGeom prst="leftBrace">
            <a:avLst>
              <a:gd name="adj1" fmla="val 8333"/>
              <a:gd name="adj2" fmla="val 50321"/>
            </a:avLst>
          </a:prstGeom>
          <a:ln w="1270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文字方塊 33"/>
          <p:cNvSpPr txBox="1"/>
          <p:nvPr/>
        </p:nvSpPr>
        <p:spPr>
          <a:xfrm>
            <a:off x="6910716" y="4884285"/>
            <a:ext cx="14849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 smtClean="0">
                <a:latin typeface="+mj-lt"/>
                <a:ea typeface="標楷體" panose="03000509000000000000" pitchFamily="65" charset="-120"/>
              </a:rPr>
              <a:t>(GA)</a:t>
            </a:r>
            <a:endParaRPr lang="zh-TW" altLang="en-US" sz="2000" dirty="0">
              <a:latin typeface="+mj-lt"/>
              <a:ea typeface="標楷體" panose="03000509000000000000" pitchFamily="65" charset="-120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6784029" y="6488668"/>
            <a:ext cx="8691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>
                <a:ea typeface="標楷體" panose="03000509000000000000" pitchFamily="65" charset="-120"/>
              </a:rPr>
              <a:t>(TABU)</a:t>
            </a:r>
            <a:endParaRPr lang="zh-TW" altLang="en-US" dirty="0">
              <a:ea typeface="標楷體" panose="03000509000000000000" pitchFamily="65" charset="-120"/>
            </a:endParaRPr>
          </a:p>
        </p:txBody>
      </p:sp>
      <p:pic>
        <p:nvPicPr>
          <p:cNvPr id="38" name="圖片 3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94105" y="3602549"/>
            <a:ext cx="3258732" cy="1355080"/>
          </a:xfrm>
          <a:prstGeom prst="rect">
            <a:avLst/>
          </a:prstGeom>
        </p:spPr>
      </p:pic>
      <p:pic>
        <p:nvPicPr>
          <p:cNvPr id="39" name="圖片 3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94039" y="3602549"/>
            <a:ext cx="2409032" cy="1355080"/>
          </a:xfrm>
          <a:prstGeom prst="rect">
            <a:avLst/>
          </a:prstGeom>
        </p:spPr>
      </p:pic>
      <p:pic>
        <p:nvPicPr>
          <p:cNvPr id="40" name="圖片 3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94039" y="5212168"/>
            <a:ext cx="2409032" cy="1402473"/>
          </a:xfrm>
          <a:prstGeom prst="rect">
            <a:avLst/>
          </a:prstGeom>
        </p:spPr>
      </p:pic>
      <p:pic>
        <p:nvPicPr>
          <p:cNvPr id="41" name="圖片 4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594105" y="5198629"/>
            <a:ext cx="3271982" cy="1363635"/>
          </a:xfrm>
          <a:prstGeom prst="rect">
            <a:avLst/>
          </a:prstGeom>
        </p:spPr>
      </p:pic>
      <p:sp>
        <p:nvSpPr>
          <p:cNvPr id="42" name="文字方塊 41"/>
          <p:cNvSpPr txBox="1"/>
          <p:nvPr/>
        </p:nvSpPr>
        <p:spPr>
          <a:xfrm>
            <a:off x="2336800" y="3679733"/>
            <a:ext cx="16756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平面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3" name="文字方塊 42"/>
          <p:cNvSpPr txBox="1"/>
          <p:nvPr/>
        </p:nvSpPr>
        <p:spPr>
          <a:xfrm>
            <a:off x="2336800" y="6272892"/>
            <a:ext cx="1749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凹面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658452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2" grpId="0" animBg="1"/>
      <p:bldP spid="13" grpId="0"/>
      <p:bldP spid="14" grpId="0"/>
      <p:bldP spid="33" grpId="0" animBg="1"/>
      <p:bldP spid="34" grpId="0"/>
      <p:bldP spid="35" grpId="0"/>
      <p:bldP spid="42" grpId="0"/>
      <p:bldP spid="4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圓角矩形 59"/>
          <p:cNvSpPr/>
          <p:nvPr/>
        </p:nvSpPr>
        <p:spPr>
          <a:xfrm>
            <a:off x="257908" y="1072252"/>
            <a:ext cx="11707445" cy="5508301"/>
          </a:xfrm>
          <a:prstGeom prst="roundRect">
            <a:avLst/>
          </a:prstGeom>
          <a:gradFill>
            <a:gsLst>
              <a:gs pos="0">
                <a:schemeClr val="dk1">
                  <a:tint val="93000"/>
                  <a:satMod val="150000"/>
                  <a:shade val="98000"/>
                  <a:lumMod val="102000"/>
                  <a:alpha val="55000"/>
                </a:schemeClr>
              </a:gs>
              <a:gs pos="50000">
                <a:schemeClr val="dk1">
                  <a:tint val="98000"/>
                  <a:satMod val="130000"/>
                  <a:shade val="90000"/>
                  <a:lumMod val="103000"/>
                </a:schemeClr>
              </a:gs>
              <a:gs pos="100000">
                <a:schemeClr val="dk1">
                  <a:shade val="63000"/>
                  <a:satMod val="120000"/>
                  <a:alpha val="37000"/>
                </a:schemeClr>
              </a:gs>
            </a:gsLst>
          </a:gradFill>
          <a:ln>
            <a:solidFill>
              <a:schemeClr val="tx2">
                <a:lumMod val="60000"/>
                <a:lumOff val="40000"/>
              </a:schemeClr>
            </a:solidFill>
          </a:ln>
          <a:scene3d>
            <a:camera prst="orthographicFront"/>
            <a:lightRig rig="threePt" dir="t"/>
          </a:scene3d>
          <a:sp3d>
            <a:bevelT w="139700" h="139700" prst="divot"/>
          </a:sp3d>
        </p:spPr>
        <p:style>
          <a:lnRef idx="2">
            <a:schemeClr val="accent1">
              <a:shade val="50000"/>
            </a:schemeClr>
          </a:lnRef>
          <a:fillRef idx="1003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2" name="圓角矩形 61"/>
          <p:cNvSpPr/>
          <p:nvPr/>
        </p:nvSpPr>
        <p:spPr>
          <a:xfrm>
            <a:off x="388150" y="1210338"/>
            <a:ext cx="4859117" cy="5104493"/>
          </a:xfrm>
          <a:prstGeom prst="roundRect">
            <a:avLst>
              <a:gd name="adj" fmla="val 14118"/>
            </a:avLst>
          </a:prstGeom>
          <a:gradFill>
            <a:gsLst>
              <a:gs pos="0">
                <a:schemeClr val="dk1">
                  <a:tint val="93000"/>
                  <a:satMod val="150000"/>
                  <a:shade val="98000"/>
                  <a:lumMod val="102000"/>
                  <a:alpha val="55000"/>
                </a:schemeClr>
              </a:gs>
              <a:gs pos="50000">
                <a:schemeClr val="dk1">
                  <a:tint val="98000"/>
                  <a:satMod val="130000"/>
                  <a:shade val="90000"/>
                  <a:lumMod val="103000"/>
                </a:schemeClr>
              </a:gs>
              <a:gs pos="100000">
                <a:schemeClr val="dk1">
                  <a:shade val="63000"/>
                  <a:satMod val="120000"/>
                  <a:alpha val="37000"/>
                </a:schemeClr>
              </a:gs>
            </a:gsLst>
          </a:gradFill>
          <a:ln>
            <a:solidFill>
              <a:schemeClr val="tx2">
                <a:lumMod val="60000"/>
                <a:lumOff val="40000"/>
              </a:schemeClr>
            </a:solidFill>
          </a:ln>
          <a:scene3d>
            <a:camera prst="orthographicFront"/>
            <a:lightRig rig="threePt" dir="t"/>
          </a:scene3d>
          <a:sp3d>
            <a:bevelT w="139700" h="139700" prst="divot"/>
          </a:sp3d>
        </p:spPr>
        <p:style>
          <a:lnRef idx="2">
            <a:schemeClr val="accent1">
              <a:shade val="50000"/>
            </a:schemeClr>
          </a:lnRef>
          <a:fillRef idx="1003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1" name="圓角矩形 60"/>
          <p:cNvSpPr/>
          <p:nvPr/>
        </p:nvSpPr>
        <p:spPr>
          <a:xfrm>
            <a:off x="5247267" y="1210338"/>
            <a:ext cx="6451922" cy="5104493"/>
          </a:xfrm>
          <a:prstGeom prst="roundRect">
            <a:avLst>
              <a:gd name="adj" fmla="val 14118"/>
            </a:avLst>
          </a:prstGeom>
          <a:gradFill>
            <a:gsLst>
              <a:gs pos="0">
                <a:schemeClr val="dk1">
                  <a:tint val="93000"/>
                  <a:satMod val="150000"/>
                  <a:shade val="98000"/>
                  <a:lumMod val="102000"/>
                  <a:alpha val="55000"/>
                </a:schemeClr>
              </a:gs>
              <a:gs pos="50000">
                <a:schemeClr val="dk1">
                  <a:tint val="98000"/>
                  <a:satMod val="130000"/>
                  <a:shade val="90000"/>
                  <a:lumMod val="103000"/>
                </a:schemeClr>
              </a:gs>
              <a:gs pos="100000">
                <a:schemeClr val="dk1">
                  <a:shade val="63000"/>
                  <a:satMod val="120000"/>
                  <a:alpha val="37000"/>
                </a:schemeClr>
              </a:gs>
            </a:gsLst>
          </a:gradFill>
          <a:ln>
            <a:solidFill>
              <a:schemeClr val="tx2">
                <a:lumMod val="60000"/>
                <a:lumOff val="40000"/>
              </a:schemeClr>
            </a:solidFill>
          </a:ln>
          <a:scene3d>
            <a:camera prst="orthographicFront"/>
            <a:lightRig rig="threePt" dir="t"/>
          </a:scene3d>
          <a:sp3d>
            <a:bevelT w="139700" h="139700" prst="divot"/>
          </a:sp3d>
        </p:spPr>
        <p:style>
          <a:lnRef idx="2">
            <a:schemeClr val="accent1">
              <a:shade val="50000"/>
            </a:schemeClr>
          </a:lnRef>
          <a:fillRef idx="1003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C022AABD-6396-480C-8738-F988BD73A705}"/>
              </a:ext>
            </a:extLst>
          </p:cNvPr>
          <p:cNvSpPr/>
          <p:nvPr/>
        </p:nvSpPr>
        <p:spPr>
          <a:xfrm>
            <a:off x="1004715" y="487478"/>
            <a:ext cx="451918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3200" spc="1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平均</a:t>
            </a:r>
            <a:r>
              <a:rPr lang="en-US" altLang="zh-TW" sz="3200" spc="1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Objective &amp; Time</a:t>
            </a:r>
            <a:endParaRPr lang="zh-CN" altLang="en-US" sz="3200" spc="1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graphicFrame>
        <p:nvGraphicFramePr>
          <p:cNvPr id="24" name="表格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3867543"/>
              </p:ext>
            </p:extLst>
          </p:nvPr>
        </p:nvGraphicFramePr>
        <p:xfrm>
          <a:off x="605693" y="1848648"/>
          <a:ext cx="4572000" cy="3093720"/>
        </p:xfrm>
        <a:graphic>
          <a:graphicData uri="http://schemas.openxmlformats.org/drawingml/2006/table">
            <a:tbl>
              <a:tblPr/>
              <a:tblGrid>
                <a:gridCol w="508000">
                  <a:extLst>
                    <a:ext uri="{9D8B030D-6E8A-4147-A177-3AD203B41FA5}">
                      <a16:colId xmlns:a16="http://schemas.microsoft.com/office/drawing/2014/main" val="3499779225"/>
                    </a:ext>
                  </a:extLst>
                </a:gridCol>
                <a:gridCol w="622300">
                  <a:extLst>
                    <a:ext uri="{9D8B030D-6E8A-4147-A177-3AD203B41FA5}">
                      <a16:colId xmlns:a16="http://schemas.microsoft.com/office/drawing/2014/main" val="2997378114"/>
                    </a:ext>
                  </a:extLst>
                </a:gridCol>
                <a:gridCol w="711200">
                  <a:extLst>
                    <a:ext uri="{9D8B030D-6E8A-4147-A177-3AD203B41FA5}">
                      <a16:colId xmlns:a16="http://schemas.microsoft.com/office/drawing/2014/main" val="37736935"/>
                    </a:ext>
                  </a:extLst>
                </a:gridCol>
                <a:gridCol w="622300">
                  <a:extLst>
                    <a:ext uri="{9D8B030D-6E8A-4147-A177-3AD203B41FA5}">
                      <a16:colId xmlns:a16="http://schemas.microsoft.com/office/drawing/2014/main" val="2454689702"/>
                    </a:ext>
                  </a:extLst>
                </a:gridCol>
                <a:gridCol w="711200">
                  <a:extLst>
                    <a:ext uri="{9D8B030D-6E8A-4147-A177-3AD203B41FA5}">
                      <a16:colId xmlns:a16="http://schemas.microsoft.com/office/drawing/2014/main" val="2375886319"/>
                    </a:ext>
                  </a:extLst>
                </a:gridCol>
                <a:gridCol w="622300">
                  <a:extLst>
                    <a:ext uri="{9D8B030D-6E8A-4147-A177-3AD203B41FA5}">
                      <a16:colId xmlns:a16="http://schemas.microsoft.com/office/drawing/2014/main" val="3072669930"/>
                    </a:ext>
                  </a:extLst>
                </a:gridCol>
                <a:gridCol w="774700">
                  <a:extLst>
                    <a:ext uri="{9D8B030D-6E8A-4147-A177-3AD203B41FA5}">
                      <a16:colId xmlns:a16="http://schemas.microsoft.com/office/drawing/2014/main" val="53107498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Min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11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-20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8389775"/>
                  </a:ext>
                </a:extLst>
              </a:tr>
              <a:tr h="198120"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代次數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50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zh-TW" altLang="en-US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zh-TW" altLang="en-US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zh-TW" altLang="en-US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zh-TW" altLang="en-US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331255"/>
                  </a:ext>
                </a:extLst>
              </a:tr>
              <a:tr h="198120">
                <a:tc rowSpan="2">
                  <a:txBody>
                    <a:bodyPr/>
                    <a:lstStyle/>
                    <a:p>
                      <a:pPr algn="ctr" fontAlgn="b"/>
                      <a:r>
                        <a:rPr lang="zh-TW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GA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TABU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TABU(Random)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509807"/>
                  </a:ext>
                </a:extLst>
              </a:tr>
              <a:tr h="19812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Objective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Time(s)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Objective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Time(s)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Objective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Time(s)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485769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11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11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-13.0092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0.5752139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11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-20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11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0.3175705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11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-19.8694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11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0.3204994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529162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11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2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11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-19.7397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0.4783588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11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-20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11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0.2845621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11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-19.8963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11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0.3187787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431139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11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3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11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-9.981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0.4684961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11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-9.18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11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0.2985261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11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-18.0076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11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0.3521094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7651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11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4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11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-19.9511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0.4914342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11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-8.447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11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0.267664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11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-19.1849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11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0.288602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647215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11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5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11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-19.9899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11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0.4887959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-20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11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0.3088691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11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-18.0046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11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0.334986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3118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11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6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11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-19.0857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11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0.4877218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-8.5831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11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0.2832771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11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-19.2607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11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0.2722952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83423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11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7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11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-19.8881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11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0.4474297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-10.9569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11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0.2830582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11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-19.0208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11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0.29218213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558423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11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8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11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-19.8651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11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0.4897705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-20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11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0.2512993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11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-18.485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11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0.2917918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67416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11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9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11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-12.2597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11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0.4845239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11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-9.7847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0.2974326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11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-19.2619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11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0.4135223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1968330"/>
                  </a:ext>
                </a:extLst>
              </a:tr>
              <a:tr h="198120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11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10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11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-19.2094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11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0.4859318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11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-12.4792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0.2545346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11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-18.6607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11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0.4217376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8301193"/>
                  </a:ext>
                </a:extLst>
              </a:tr>
              <a:tr h="19812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average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11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-17.29789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11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0.48976766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11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-13.94309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0.28467936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11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-18.96519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11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0.330650453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6957687"/>
                  </a:ext>
                </a:extLst>
              </a:tr>
              <a:tr h="19812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STD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11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3.710955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11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0.031187052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11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5.066761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11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0.020828859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0.6383023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0.049041913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0202721"/>
                  </a:ext>
                </a:extLst>
              </a:tr>
            </a:tbl>
          </a:graphicData>
        </a:graphic>
      </p:graphicFrame>
      <p:graphicFrame>
        <p:nvGraphicFramePr>
          <p:cNvPr id="25" name="表格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677965"/>
              </p:ext>
            </p:extLst>
          </p:nvPr>
        </p:nvGraphicFramePr>
        <p:xfrm>
          <a:off x="5307623" y="1856460"/>
          <a:ext cx="3124200" cy="3093720"/>
        </p:xfrm>
        <a:graphic>
          <a:graphicData uri="http://schemas.openxmlformats.org/drawingml/2006/table">
            <a:tbl>
              <a:tblPr/>
              <a:tblGrid>
                <a:gridCol w="508000">
                  <a:extLst>
                    <a:ext uri="{9D8B030D-6E8A-4147-A177-3AD203B41FA5}">
                      <a16:colId xmlns:a16="http://schemas.microsoft.com/office/drawing/2014/main" val="719558571"/>
                    </a:ext>
                  </a:extLst>
                </a:gridCol>
                <a:gridCol w="596900">
                  <a:extLst>
                    <a:ext uri="{9D8B030D-6E8A-4147-A177-3AD203B41FA5}">
                      <a16:colId xmlns:a16="http://schemas.microsoft.com/office/drawing/2014/main" val="4191291990"/>
                    </a:ext>
                  </a:extLst>
                </a:gridCol>
                <a:gridCol w="711200">
                  <a:extLst>
                    <a:ext uri="{9D8B030D-6E8A-4147-A177-3AD203B41FA5}">
                      <a16:colId xmlns:a16="http://schemas.microsoft.com/office/drawing/2014/main" val="4070863547"/>
                    </a:ext>
                  </a:extLst>
                </a:gridCol>
                <a:gridCol w="596900">
                  <a:extLst>
                    <a:ext uri="{9D8B030D-6E8A-4147-A177-3AD203B41FA5}">
                      <a16:colId xmlns:a16="http://schemas.microsoft.com/office/drawing/2014/main" val="3083915576"/>
                    </a:ext>
                  </a:extLst>
                </a:gridCol>
                <a:gridCol w="711200">
                  <a:extLst>
                    <a:ext uri="{9D8B030D-6E8A-4147-A177-3AD203B41FA5}">
                      <a16:colId xmlns:a16="http://schemas.microsoft.com/office/drawing/2014/main" val="1304242828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Min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11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3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416201"/>
                  </a:ext>
                </a:extLst>
              </a:tr>
              <a:tr h="198120"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代數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11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50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zh-TW" altLang="en-US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zh-TW" altLang="en-US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9565747"/>
                  </a:ext>
                </a:extLst>
              </a:tr>
              <a:tr h="198120">
                <a:tc rowSpan="2">
                  <a:txBody>
                    <a:bodyPr/>
                    <a:lstStyle/>
                    <a:p>
                      <a:pPr algn="ctr" fontAlgn="b"/>
                      <a:r>
                        <a:rPr lang="zh-TW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GA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TABU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5784652"/>
                  </a:ext>
                </a:extLst>
              </a:tr>
              <a:tr h="19812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Objective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Time(s)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Objective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Time(s)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128545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11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25.5817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11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0.512234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9.2194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11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0.2259342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59706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11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2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11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34.5727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0.5061507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11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6.7976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11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0.3096081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452635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11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3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11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90.1114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11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0.5043505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11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13.6652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11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0.306339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07487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11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4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11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30.0244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0.4773312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11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9.5621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11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0.2341554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595634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11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5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11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3.0695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0.4656272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11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15.156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11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0.33612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652940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11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6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11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30.6955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11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0.5139417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26.6517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11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0.2878587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74585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11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7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11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5.297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11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0.4936211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3.0154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11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0.3038827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98004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11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8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11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26.9988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11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0.4780485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11.8234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0.2699267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813129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11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9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11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32.2032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11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0.4882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11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5.7008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0.2427597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3740114"/>
                  </a:ext>
                </a:extLst>
              </a:tr>
              <a:tr h="198120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11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10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11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3.3039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11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0.4622174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11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12.7205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0.3499666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7156415"/>
                  </a:ext>
                </a:extLst>
              </a:tr>
              <a:tr h="19812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average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11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28.18581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11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0.49017223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11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11.43121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0.28665511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6071939"/>
                  </a:ext>
                </a:extLst>
              </a:tr>
              <a:tr h="19812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STD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23.839916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11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0.017943346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6.2117924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0.040394986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4650789"/>
                  </a:ext>
                </a:extLst>
              </a:tr>
            </a:tbl>
          </a:graphicData>
        </a:graphic>
      </p:graphicFrame>
      <p:graphicFrame>
        <p:nvGraphicFramePr>
          <p:cNvPr id="27" name="表格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8590760"/>
              </p:ext>
            </p:extLst>
          </p:nvPr>
        </p:nvGraphicFramePr>
        <p:xfrm>
          <a:off x="8561753" y="1848648"/>
          <a:ext cx="3124200" cy="3093720"/>
        </p:xfrm>
        <a:graphic>
          <a:graphicData uri="http://schemas.openxmlformats.org/drawingml/2006/table">
            <a:tbl>
              <a:tblPr/>
              <a:tblGrid>
                <a:gridCol w="508000">
                  <a:extLst>
                    <a:ext uri="{9D8B030D-6E8A-4147-A177-3AD203B41FA5}">
                      <a16:colId xmlns:a16="http://schemas.microsoft.com/office/drawing/2014/main" val="3846468112"/>
                    </a:ext>
                  </a:extLst>
                </a:gridCol>
                <a:gridCol w="596900">
                  <a:extLst>
                    <a:ext uri="{9D8B030D-6E8A-4147-A177-3AD203B41FA5}">
                      <a16:colId xmlns:a16="http://schemas.microsoft.com/office/drawing/2014/main" val="945352962"/>
                    </a:ext>
                  </a:extLst>
                </a:gridCol>
                <a:gridCol w="711200">
                  <a:extLst>
                    <a:ext uri="{9D8B030D-6E8A-4147-A177-3AD203B41FA5}">
                      <a16:colId xmlns:a16="http://schemas.microsoft.com/office/drawing/2014/main" val="2474387719"/>
                    </a:ext>
                  </a:extLst>
                </a:gridCol>
                <a:gridCol w="596900">
                  <a:extLst>
                    <a:ext uri="{9D8B030D-6E8A-4147-A177-3AD203B41FA5}">
                      <a16:colId xmlns:a16="http://schemas.microsoft.com/office/drawing/2014/main" val="1253725113"/>
                    </a:ext>
                  </a:extLst>
                </a:gridCol>
                <a:gridCol w="711200">
                  <a:extLst>
                    <a:ext uri="{9D8B030D-6E8A-4147-A177-3AD203B41FA5}">
                      <a16:colId xmlns:a16="http://schemas.microsoft.com/office/drawing/2014/main" val="2883660202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Min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11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8477674"/>
                  </a:ext>
                </a:extLst>
              </a:tr>
              <a:tr h="198120"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代數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11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50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zh-TW" altLang="en-US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zh-TW" altLang="en-US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5267344"/>
                  </a:ext>
                </a:extLst>
              </a:tr>
              <a:tr h="198120">
                <a:tc rowSpan="2">
                  <a:txBody>
                    <a:bodyPr/>
                    <a:lstStyle/>
                    <a:p>
                      <a:pPr algn="ctr" fontAlgn="b"/>
                      <a:r>
                        <a:rPr lang="zh-TW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GA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TABU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468166"/>
                  </a:ext>
                </a:extLst>
              </a:tr>
              <a:tr h="19812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Objective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Time(s)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Objective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Time(s)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61028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11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11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2.8154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11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0.437148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11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2.9637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11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0.3132362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600086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11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2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11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0.5394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11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0.435934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11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5.5761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11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0.251221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768302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11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3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11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0.182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11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0.4337097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11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5.8162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11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0.2690543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164293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11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4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11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7.2773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11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0.4577652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11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7.3297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11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0.2620122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379769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11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5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11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8.8837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11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0.543483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11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4.1582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11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0.29352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290985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11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6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11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3.8202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11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0.4590805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11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5.8146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11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0.2317756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527934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11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7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11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7.3059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11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0.4676692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11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8.9193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11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0.2598147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221414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11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8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11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0.5394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11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0.4945026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11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5.1042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11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0.2592572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15751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11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9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11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2.0732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11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0.6987164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11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6.1514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11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0.2306081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0752490"/>
                  </a:ext>
                </a:extLst>
              </a:tr>
              <a:tr h="198120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11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10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11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10.1494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11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0.4929684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11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4.2836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11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0.2534348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0056565"/>
                  </a:ext>
                </a:extLst>
              </a:tr>
              <a:tr h="19812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average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11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4.35859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11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0.4920977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11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5.6117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11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0.26239341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9938202"/>
                  </a:ext>
                </a:extLst>
              </a:tr>
              <a:tr h="19812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STD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11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3.5457896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11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0.076017679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11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1.5941533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0.024016011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6542818"/>
                  </a:ext>
                </a:extLst>
              </a:tr>
            </a:tbl>
          </a:graphicData>
        </a:graphic>
      </p:graphicFrame>
      <p:grpSp>
        <p:nvGrpSpPr>
          <p:cNvPr id="37" name="群組 36"/>
          <p:cNvGrpSpPr/>
          <p:nvPr/>
        </p:nvGrpSpPr>
        <p:grpSpPr>
          <a:xfrm>
            <a:off x="2266462" y="1202543"/>
            <a:ext cx="1328616" cy="531446"/>
            <a:chOff x="1735015" y="1242646"/>
            <a:chExt cx="1250463" cy="531446"/>
          </a:xfrm>
        </p:grpSpPr>
        <p:sp>
          <p:nvSpPr>
            <p:cNvPr id="44" name="圓角矩形 43"/>
            <p:cNvSpPr/>
            <p:nvPr/>
          </p:nvSpPr>
          <p:spPr>
            <a:xfrm>
              <a:off x="1735015" y="1242646"/>
              <a:ext cx="1250462" cy="531446"/>
            </a:xfrm>
            <a:prstGeom prst="roundRect">
              <a:avLst/>
            </a:prstGeom>
            <a:gradFill>
              <a:gsLst>
                <a:gs pos="13000">
                  <a:schemeClr val="tx1">
                    <a:alpha val="62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5" name="文字方塊 44"/>
            <p:cNvSpPr txBox="1"/>
            <p:nvPr/>
          </p:nvSpPr>
          <p:spPr>
            <a:xfrm>
              <a:off x="1735016" y="1336431"/>
              <a:ext cx="12504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dirty="0" smtClean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整體性搜索</a:t>
              </a:r>
              <a:endParaRPr lang="zh-TW" altLang="en-US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46" name="群組 45"/>
          <p:cNvGrpSpPr/>
          <p:nvPr/>
        </p:nvGrpSpPr>
        <p:grpSpPr>
          <a:xfrm>
            <a:off x="7853920" y="1210339"/>
            <a:ext cx="1328616" cy="531446"/>
            <a:chOff x="1735015" y="1242646"/>
            <a:chExt cx="1250463" cy="531446"/>
          </a:xfrm>
        </p:grpSpPr>
        <p:sp>
          <p:nvSpPr>
            <p:cNvPr id="47" name="圓角矩形 46"/>
            <p:cNvSpPr/>
            <p:nvPr/>
          </p:nvSpPr>
          <p:spPr>
            <a:xfrm>
              <a:off x="1735015" y="1242646"/>
              <a:ext cx="1250462" cy="531446"/>
            </a:xfrm>
            <a:prstGeom prst="roundRect">
              <a:avLst/>
            </a:prstGeom>
            <a:gradFill>
              <a:gsLst>
                <a:gs pos="13000">
                  <a:schemeClr val="tx1">
                    <a:alpha val="62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8" name="文字方塊 47"/>
            <p:cNvSpPr txBox="1"/>
            <p:nvPr/>
          </p:nvSpPr>
          <p:spPr>
            <a:xfrm>
              <a:off x="1735016" y="1336431"/>
              <a:ext cx="12504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dirty="0" smtClean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區</a:t>
              </a:r>
              <a:r>
                <a:rPr lang="zh-TW" altLang="en-US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域</a:t>
              </a:r>
              <a:r>
                <a:rPr lang="zh-TW" altLang="en-US" dirty="0" smtClean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性搜索</a:t>
              </a:r>
              <a:endParaRPr lang="zh-TW" altLang="en-US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pic>
        <p:nvPicPr>
          <p:cNvPr id="49" name="圖片 4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1286" y="5017238"/>
            <a:ext cx="1972634" cy="1104675"/>
          </a:xfrm>
          <a:prstGeom prst="rect">
            <a:avLst/>
          </a:prstGeom>
        </p:spPr>
      </p:pic>
      <p:pic>
        <p:nvPicPr>
          <p:cNvPr id="50" name="圖片 4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2536" y="5013863"/>
            <a:ext cx="1882634" cy="1108050"/>
          </a:xfrm>
          <a:prstGeom prst="rect">
            <a:avLst/>
          </a:prstGeom>
        </p:spPr>
      </p:pic>
      <p:pic>
        <p:nvPicPr>
          <p:cNvPr id="51" name="圖片 5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8613" y="5012373"/>
            <a:ext cx="1586160" cy="1109540"/>
          </a:xfrm>
          <a:prstGeom prst="rect">
            <a:avLst/>
          </a:prstGeom>
        </p:spPr>
      </p:pic>
      <p:sp>
        <p:nvSpPr>
          <p:cNvPr id="52" name="圓角矩形 51"/>
          <p:cNvSpPr/>
          <p:nvPr/>
        </p:nvSpPr>
        <p:spPr>
          <a:xfrm>
            <a:off x="9022417" y="4524375"/>
            <a:ext cx="721658" cy="285750"/>
          </a:xfrm>
          <a:prstGeom prst="roundRect">
            <a:avLst/>
          </a:prstGeom>
          <a:gradFill flip="none" rotWithShape="1">
            <a:gsLst>
              <a:gs pos="0">
                <a:srgbClr val="FF0000"/>
              </a:gs>
              <a:gs pos="70000">
                <a:schemeClr val="bg1">
                  <a:alpha val="47000"/>
                </a:schemeClr>
              </a:gs>
              <a:gs pos="30000">
                <a:schemeClr val="accent4">
                  <a:lumMod val="0"/>
                  <a:lumOff val="100000"/>
                  <a:alpha val="24000"/>
                </a:schemeClr>
              </a:gs>
              <a:gs pos="100000">
                <a:srgbClr val="FF0000"/>
              </a:gs>
            </a:gsLst>
            <a:lin ang="5400000" scaled="0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6" name="圓角矩形 55"/>
          <p:cNvSpPr/>
          <p:nvPr/>
        </p:nvSpPr>
        <p:spPr>
          <a:xfrm>
            <a:off x="7080539" y="4524375"/>
            <a:ext cx="721658" cy="285750"/>
          </a:xfrm>
          <a:prstGeom prst="roundRect">
            <a:avLst/>
          </a:prstGeom>
          <a:gradFill flip="none" rotWithShape="1">
            <a:gsLst>
              <a:gs pos="0">
                <a:srgbClr val="FF0000"/>
              </a:gs>
              <a:gs pos="70000">
                <a:schemeClr val="bg1">
                  <a:alpha val="47000"/>
                </a:schemeClr>
              </a:gs>
              <a:gs pos="30000">
                <a:schemeClr val="accent4">
                  <a:lumMod val="0"/>
                  <a:lumOff val="100000"/>
                  <a:alpha val="24000"/>
                </a:schemeClr>
              </a:gs>
              <a:gs pos="100000">
                <a:srgbClr val="FF0000"/>
              </a:gs>
            </a:gsLst>
            <a:lin ang="5400000" scaled="0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7" name="圓角矩形 56"/>
          <p:cNvSpPr/>
          <p:nvPr/>
        </p:nvSpPr>
        <p:spPr>
          <a:xfrm>
            <a:off x="3771420" y="4528918"/>
            <a:ext cx="721658" cy="285750"/>
          </a:xfrm>
          <a:prstGeom prst="roundRect">
            <a:avLst/>
          </a:prstGeom>
          <a:gradFill flip="none" rotWithShape="1">
            <a:gsLst>
              <a:gs pos="0">
                <a:srgbClr val="FF0000"/>
              </a:gs>
              <a:gs pos="70000">
                <a:schemeClr val="bg1">
                  <a:alpha val="47000"/>
                </a:schemeClr>
              </a:gs>
              <a:gs pos="30000">
                <a:schemeClr val="accent4">
                  <a:lumMod val="0"/>
                  <a:lumOff val="100000"/>
                  <a:alpha val="24000"/>
                </a:schemeClr>
              </a:gs>
              <a:gs pos="100000">
                <a:srgbClr val="FF0000"/>
              </a:gs>
            </a:gsLst>
            <a:lin ang="5400000" scaled="0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8" name="圓角矩形 57"/>
          <p:cNvSpPr/>
          <p:nvPr/>
        </p:nvSpPr>
        <p:spPr>
          <a:xfrm>
            <a:off x="1106070" y="4528918"/>
            <a:ext cx="721658" cy="285750"/>
          </a:xfrm>
          <a:prstGeom prst="roundRect">
            <a:avLst/>
          </a:prstGeom>
          <a:gradFill flip="none" rotWithShape="1">
            <a:gsLst>
              <a:gs pos="0">
                <a:srgbClr val="FF0000"/>
              </a:gs>
              <a:gs pos="70000">
                <a:schemeClr val="bg1">
                  <a:alpha val="47000"/>
                </a:schemeClr>
              </a:gs>
              <a:gs pos="30000">
                <a:schemeClr val="accent4">
                  <a:lumMod val="0"/>
                  <a:lumOff val="100000"/>
                  <a:alpha val="24000"/>
                </a:schemeClr>
              </a:gs>
              <a:gs pos="100000">
                <a:srgbClr val="FF0000"/>
              </a:gs>
            </a:gsLst>
            <a:lin ang="5400000" scaled="0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81200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/>
      <p:bldP spid="62" grpId="0" animBg="1"/>
      <p:bldP spid="61" grpId="0" animBg="1"/>
      <p:bldP spid="2" grpId="0"/>
      <p:bldP spid="52" grpId="0" animBg="1"/>
      <p:bldP spid="56" grpId="0" animBg="1"/>
      <p:bldP spid="57" grpId="0" animBg="1"/>
      <p:bldP spid="5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C022AABD-6396-480C-8738-F988BD73A705}"/>
              </a:ext>
            </a:extLst>
          </p:cNvPr>
          <p:cNvSpPr/>
          <p:nvPr/>
        </p:nvSpPr>
        <p:spPr>
          <a:xfrm>
            <a:off x="1004715" y="487478"/>
            <a:ext cx="358303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3200" spc="1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示例測試</a:t>
            </a:r>
            <a:r>
              <a:rPr lang="en-US" altLang="zh-TW" sz="3200" spc="1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3200" spc="1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多變數</a:t>
            </a:r>
            <a:r>
              <a:rPr lang="en-US" altLang="zh-TW" sz="3200" spc="1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endParaRPr lang="zh-CN" altLang="en-US" sz="3200" spc="1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2" name="左大括弧 11"/>
          <p:cNvSpPr/>
          <p:nvPr/>
        </p:nvSpPr>
        <p:spPr>
          <a:xfrm>
            <a:off x="4814800" y="1227016"/>
            <a:ext cx="390245" cy="4849785"/>
          </a:xfrm>
          <a:prstGeom prst="leftBrace">
            <a:avLst>
              <a:gd name="adj1" fmla="val 8333"/>
              <a:gd name="adj2" fmla="val 50321"/>
            </a:avLst>
          </a:prstGeom>
          <a:ln w="1270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/>
          <p:cNvSpPr txBox="1"/>
          <p:nvPr/>
        </p:nvSpPr>
        <p:spPr>
          <a:xfrm>
            <a:off x="6807200" y="2379694"/>
            <a:ext cx="14849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 smtClean="0">
                <a:latin typeface="+mj-lt"/>
                <a:ea typeface="標楷體" panose="03000509000000000000" pitchFamily="65" charset="-120"/>
              </a:rPr>
              <a:t>(GA)</a:t>
            </a:r>
            <a:endParaRPr lang="zh-TW" altLang="en-US" sz="2000" dirty="0">
              <a:latin typeface="+mj-lt"/>
              <a:ea typeface="標楷體" panose="03000509000000000000" pitchFamily="65" charset="-12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6807200" y="4219593"/>
            <a:ext cx="8691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>
                <a:ea typeface="標楷體" panose="03000509000000000000" pitchFamily="65" charset="-120"/>
              </a:rPr>
              <a:t>(TABU)</a:t>
            </a:r>
            <a:endParaRPr lang="zh-TW" altLang="en-US" dirty="0">
              <a:ea typeface="標楷體" panose="03000509000000000000" pitchFamily="65" charset="-12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6392984" y="6046541"/>
            <a:ext cx="189913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>
                <a:ea typeface="標楷體" panose="03000509000000000000" pitchFamily="65" charset="-120"/>
              </a:rPr>
              <a:t>(TABU</a:t>
            </a:r>
            <a:r>
              <a:rPr lang="zh-TW" altLang="en-US" dirty="0" smtClean="0">
                <a:ea typeface="標楷體" panose="03000509000000000000" pitchFamily="65" charset="-120"/>
              </a:rPr>
              <a:t> </a:t>
            </a:r>
            <a:r>
              <a:rPr lang="en-US" altLang="zh-TW" dirty="0" smtClean="0">
                <a:ea typeface="標楷體" panose="03000509000000000000" pitchFamily="65" charset="-120"/>
              </a:rPr>
              <a:t>Random)</a:t>
            </a:r>
            <a:endParaRPr lang="zh-TW" altLang="en-US" dirty="0">
              <a:ea typeface="標楷體" panose="03000509000000000000" pitchFamily="65" charset="-120"/>
            </a:endParaRPr>
          </a:p>
        </p:txBody>
      </p:sp>
      <p:pic>
        <p:nvPicPr>
          <p:cNvPr id="16" name="圖片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040" y="2500533"/>
            <a:ext cx="4076193" cy="2302749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3219" y="949329"/>
            <a:ext cx="2608689" cy="1482288"/>
          </a:xfrm>
          <a:prstGeom prst="rect">
            <a:avLst/>
          </a:prstGeom>
        </p:spPr>
      </p:pic>
      <p:pic>
        <p:nvPicPr>
          <p:cNvPr id="18" name="圖片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5931" y="879116"/>
            <a:ext cx="3727138" cy="1561369"/>
          </a:xfrm>
          <a:prstGeom prst="rect">
            <a:avLst/>
          </a:prstGeom>
        </p:spPr>
      </p:pic>
      <p:pic>
        <p:nvPicPr>
          <p:cNvPr id="19" name="圖片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82325" y="2779804"/>
            <a:ext cx="2659583" cy="1499291"/>
          </a:xfrm>
          <a:prstGeom prst="rect">
            <a:avLst/>
          </a:prstGeom>
        </p:spPr>
      </p:pic>
      <p:pic>
        <p:nvPicPr>
          <p:cNvPr id="20" name="圖片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43521" y="2746284"/>
            <a:ext cx="3729547" cy="1541101"/>
          </a:xfrm>
          <a:prstGeom prst="rect">
            <a:avLst/>
          </a:prstGeom>
        </p:spPr>
      </p:pic>
      <p:pic>
        <p:nvPicPr>
          <p:cNvPr id="21" name="圖片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43520" y="4580052"/>
            <a:ext cx="3729547" cy="1559934"/>
          </a:xfrm>
          <a:prstGeom prst="rect">
            <a:avLst/>
          </a:prstGeom>
        </p:spPr>
      </p:pic>
      <p:pic>
        <p:nvPicPr>
          <p:cNvPr id="22" name="圖片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33218" y="4519517"/>
            <a:ext cx="2608689" cy="1618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85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2" grpId="0" animBg="1"/>
      <p:bldP spid="13" grpId="0"/>
      <p:bldP spid="14" grpId="0"/>
      <p:bldP spid="1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1794073" y="2703348"/>
            <a:ext cx="6365433" cy="1366210"/>
            <a:chOff x="0" y="2703348"/>
            <a:chExt cx="6365433" cy="1366210"/>
          </a:xfrm>
        </p:grpSpPr>
        <p:sp>
          <p:nvSpPr>
            <p:cNvPr id="35" name="椭圆 34"/>
            <p:cNvSpPr/>
            <p:nvPr/>
          </p:nvSpPr>
          <p:spPr>
            <a:xfrm>
              <a:off x="6187639" y="3343275"/>
              <a:ext cx="177794" cy="177794"/>
            </a:xfrm>
            <a:prstGeom prst="ellipse">
              <a:avLst/>
            </a:prstGeom>
            <a:solidFill>
              <a:srgbClr val="0E0E0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6" name="直接连接符 35"/>
            <p:cNvCxnSpPr/>
            <p:nvPr/>
          </p:nvCxnSpPr>
          <p:spPr>
            <a:xfrm flipV="1">
              <a:off x="0" y="3432172"/>
              <a:ext cx="6187639" cy="4291"/>
            </a:xfrm>
            <a:prstGeom prst="line">
              <a:avLst/>
            </a:prstGeom>
            <a:ln w="25400">
              <a:solidFill>
                <a:srgbClr val="0E0E0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任意多边形 36"/>
            <p:cNvSpPr/>
            <p:nvPr/>
          </p:nvSpPr>
          <p:spPr>
            <a:xfrm>
              <a:off x="3274470" y="3467103"/>
              <a:ext cx="2611980" cy="295274"/>
            </a:xfrm>
            <a:custGeom>
              <a:avLst/>
              <a:gdLst>
                <a:gd name="connsiteX0" fmla="*/ 309563 w 2371725"/>
                <a:gd name="connsiteY0" fmla="*/ 123825 h 280987"/>
                <a:gd name="connsiteX1" fmla="*/ 2371725 w 2371725"/>
                <a:gd name="connsiteY1" fmla="*/ 0 h 280987"/>
                <a:gd name="connsiteX2" fmla="*/ 2243138 w 2371725"/>
                <a:gd name="connsiteY2" fmla="*/ 252412 h 280987"/>
                <a:gd name="connsiteX3" fmla="*/ 0 w 2371725"/>
                <a:gd name="connsiteY3" fmla="*/ 280987 h 280987"/>
                <a:gd name="connsiteX4" fmla="*/ 309563 w 2371725"/>
                <a:gd name="connsiteY4" fmla="*/ 123825 h 280987"/>
                <a:gd name="connsiteX0" fmla="*/ 309563 w 2371725"/>
                <a:gd name="connsiteY0" fmla="*/ 123825 h 280987"/>
                <a:gd name="connsiteX1" fmla="*/ 2371725 w 2371725"/>
                <a:gd name="connsiteY1" fmla="*/ 0 h 280987"/>
                <a:gd name="connsiteX2" fmla="*/ 2243138 w 2371725"/>
                <a:gd name="connsiteY2" fmla="*/ 252412 h 280987"/>
                <a:gd name="connsiteX3" fmla="*/ 0 w 2371725"/>
                <a:gd name="connsiteY3" fmla="*/ 280987 h 280987"/>
                <a:gd name="connsiteX4" fmla="*/ 309563 w 2371725"/>
                <a:gd name="connsiteY4" fmla="*/ 123825 h 280987"/>
                <a:gd name="connsiteX0" fmla="*/ 309563 w 2371725"/>
                <a:gd name="connsiteY0" fmla="*/ 123825 h 280987"/>
                <a:gd name="connsiteX1" fmla="*/ 2371725 w 2371725"/>
                <a:gd name="connsiteY1" fmla="*/ 0 h 280987"/>
                <a:gd name="connsiteX2" fmla="*/ 2243138 w 2371725"/>
                <a:gd name="connsiteY2" fmla="*/ 252412 h 280987"/>
                <a:gd name="connsiteX3" fmla="*/ 0 w 2371725"/>
                <a:gd name="connsiteY3" fmla="*/ 280987 h 280987"/>
                <a:gd name="connsiteX4" fmla="*/ 309563 w 2371725"/>
                <a:gd name="connsiteY4" fmla="*/ 123825 h 280987"/>
                <a:gd name="connsiteX0" fmla="*/ 300038 w 2371725"/>
                <a:gd name="connsiteY0" fmla="*/ 90488 h 280987"/>
                <a:gd name="connsiteX1" fmla="*/ 2371725 w 2371725"/>
                <a:gd name="connsiteY1" fmla="*/ 0 h 280987"/>
                <a:gd name="connsiteX2" fmla="*/ 2243138 w 2371725"/>
                <a:gd name="connsiteY2" fmla="*/ 252412 h 280987"/>
                <a:gd name="connsiteX3" fmla="*/ 0 w 2371725"/>
                <a:gd name="connsiteY3" fmla="*/ 280987 h 280987"/>
                <a:gd name="connsiteX4" fmla="*/ 300038 w 2371725"/>
                <a:gd name="connsiteY4" fmla="*/ 90488 h 280987"/>
                <a:gd name="connsiteX0" fmla="*/ 300038 w 2371725"/>
                <a:gd name="connsiteY0" fmla="*/ 90488 h 280987"/>
                <a:gd name="connsiteX1" fmla="*/ 2371725 w 2371725"/>
                <a:gd name="connsiteY1" fmla="*/ 0 h 280987"/>
                <a:gd name="connsiteX2" fmla="*/ 2243138 w 2371725"/>
                <a:gd name="connsiteY2" fmla="*/ 252412 h 280987"/>
                <a:gd name="connsiteX3" fmla="*/ 0 w 2371725"/>
                <a:gd name="connsiteY3" fmla="*/ 280987 h 280987"/>
                <a:gd name="connsiteX4" fmla="*/ 300038 w 2371725"/>
                <a:gd name="connsiteY4" fmla="*/ 90488 h 280987"/>
                <a:gd name="connsiteX0" fmla="*/ 300038 w 2362200"/>
                <a:gd name="connsiteY0" fmla="*/ 104775 h 295274"/>
                <a:gd name="connsiteX1" fmla="*/ 2362200 w 2362200"/>
                <a:gd name="connsiteY1" fmla="*/ 0 h 295274"/>
                <a:gd name="connsiteX2" fmla="*/ 2243138 w 2362200"/>
                <a:gd name="connsiteY2" fmla="*/ 266699 h 295274"/>
                <a:gd name="connsiteX3" fmla="*/ 0 w 2362200"/>
                <a:gd name="connsiteY3" fmla="*/ 295274 h 295274"/>
                <a:gd name="connsiteX4" fmla="*/ 300038 w 2362200"/>
                <a:gd name="connsiteY4" fmla="*/ 104775 h 295274"/>
                <a:gd name="connsiteX0" fmla="*/ 36513 w 2362200"/>
                <a:gd name="connsiteY0" fmla="*/ 130175 h 295274"/>
                <a:gd name="connsiteX1" fmla="*/ 2362200 w 2362200"/>
                <a:gd name="connsiteY1" fmla="*/ 0 h 295274"/>
                <a:gd name="connsiteX2" fmla="*/ 2243138 w 2362200"/>
                <a:gd name="connsiteY2" fmla="*/ 266699 h 295274"/>
                <a:gd name="connsiteX3" fmla="*/ 0 w 2362200"/>
                <a:gd name="connsiteY3" fmla="*/ 295274 h 295274"/>
                <a:gd name="connsiteX4" fmla="*/ 36513 w 2362200"/>
                <a:gd name="connsiteY4" fmla="*/ 130175 h 295274"/>
                <a:gd name="connsiteX0" fmla="*/ 69537 w 2395224"/>
                <a:gd name="connsiteY0" fmla="*/ 130175 h 295274"/>
                <a:gd name="connsiteX1" fmla="*/ 2395224 w 2395224"/>
                <a:gd name="connsiteY1" fmla="*/ 0 h 295274"/>
                <a:gd name="connsiteX2" fmla="*/ 2276162 w 2395224"/>
                <a:gd name="connsiteY2" fmla="*/ 266699 h 295274"/>
                <a:gd name="connsiteX3" fmla="*/ 33024 w 2395224"/>
                <a:gd name="connsiteY3" fmla="*/ 295274 h 295274"/>
                <a:gd name="connsiteX4" fmla="*/ 69537 w 2395224"/>
                <a:gd name="connsiteY4" fmla="*/ 130175 h 295274"/>
                <a:gd name="connsiteX0" fmla="*/ 69537 w 2595249"/>
                <a:gd name="connsiteY0" fmla="*/ 130175 h 295274"/>
                <a:gd name="connsiteX1" fmla="*/ 2595249 w 2595249"/>
                <a:gd name="connsiteY1" fmla="*/ 0 h 295274"/>
                <a:gd name="connsiteX2" fmla="*/ 2276162 w 2595249"/>
                <a:gd name="connsiteY2" fmla="*/ 266699 h 295274"/>
                <a:gd name="connsiteX3" fmla="*/ 33024 w 2595249"/>
                <a:gd name="connsiteY3" fmla="*/ 295274 h 295274"/>
                <a:gd name="connsiteX4" fmla="*/ 69537 w 2595249"/>
                <a:gd name="connsiteY4" fmla="*/ 130175 h 295274"/>
                <a:gd name="connsiteX0" fmla="*/ 69537 w 2595249"/>
                <a:gd name="connsiteY0" fmla="*/ 130175 h 295274"/>
                <a:gd name="connsiteX1" fmla="*/ 2595249 w 2595249"/>
                <a:gd name="connsiteY1" fmla="*/ 0 h 295274"/>
                <a:gd name="connsiteX2" fmla="*/ 2276162 w 2595249"/>
                <a:gd name="connsiteY2" fmla="*/ 266699 h 295274"/>
                <a:gd name="connsiteX3" fmla="*/ 33024 w 2595249"/>
                <a:gd name="connsiteY3" fmla="*/ 295274 h 295274"/>
                <a:gd name="connsiteX4" fmla="*/ 69537 w 2595249"/>
                <a:gd name="connsiteY4" fmla="*/ 130175 h 295274"/>
                <a:gd name="connsiteX0" fmla="*/ 62456 w 2611980"/>
                <a:gd name="connsiteY0" fmla="*/ 139700 h 295274"/>
                <a:gd name="connsiteX1" fmla="*/ 2611980 w 2611980"/>
                <a:gd name="connsiteY1" fmla="*/ 0 h 295274"/>
                <a:gd name="connsiteX2" fmla="*/ 2292893 w 2611980"/>
                <a:gd name="connsiteY2" fmla="*/ 266699 h 295274"/>
                <a:gd name="connsiteX3" fmla="*/ 49755 w 2611980"/>
                <a:gd name="connsiteY3" fmla="*/ 295274 h 295274"/>
                <a:gd name="connsiteX4" fmla="*/ 62456 w 2611980"/>
                <a:gd name="connsiteY4" fmla="*/ 139700 h 295274"/>
                <a:gd name="connsiteX0" fmla="*/ 62456 w 2611980"/>
                <a:gd name="connsiteY0" fmla="*/ 139700 h 295274"/>
                <a:gd name="connsiteX1" fmla="*/ 2611980 w 2611980"/>
                <a:gd name="connsiteY1" fmla="*/ 0 h 295274"/>
                <a:gd name="connsiteX2" fmla="*/ 2292893 w 2611980"/>
                <a:gd name="connsiteY2" fmla="*/ 266699 h 295274"/>
                <a:gd name="connsiteX3" fmla="*/ 49755 w 2611980"/>
                <a:gd name="connsiteY3" fmla="*/ 295274 h 295274"/>
                <a:gd name="connsiteX4" fmla="*/ 62456 w 2611980"/>
                <a:gd name="connsiteY4" fmla="*/ 139700 h 295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11980" h="295274">
                  <a:moveTo>
                    <a:pt x="62456" y="139700"/>
                  </a:moveTo>
                  <a:cubicBezTo>
                    <a:pt x="792706" y="60326"/>
                    <a:pt x="1562642" y="3175"/>
                    <a:pt x="2611980" y="0"/>
                  </a:cubicBezTo>
                  <a:lnTo>
                    <a:pt x="2292893" y="266699"/>
                  </a:lnTo>
                  <a:lnTo>
                    <a:pt x="49755" y="295274"/>
                  </a:lnTo>
                  <a:cubicBezTo>
                    <a:pt x="61926" y="240241"/>
                    <a:pt x="-76715" y="191558"/>
                    <a:pt x="62456" y="13970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8" name="组合 37"/>
            <p:cNvGrpSpPr/>
            <p:nvPr/>
          </p:nvGrpSpPr>
          <p:grpSpPr>
            <a:xfrm>
              <a:off x="2057454" y="2703348"/>
              <a:ext cx="3871464" cy="1366210"/>
              <a:chOff x="2057454" y="2646587"/>
              <a:chExt cx="3871464" cy="1366210"/>
            </a:xfrm>
          </p:grpSpPr>
          <p:sp>
            <p:nvSpPr>
              <p:cNvPr id="39" name="椭圆 38"/>
              <p:cNvSpPr/>
              <p:nvPr/>
            </p:nvSpPr>
            <p:spPr>
              <a:xfrm>
                <a:off x="2462789" y="2751713"/>
                <a:ext cx="90000" cy="90000"/>
              </a:xfrm>
              <a:prstGeom prst="ellipse">
                <a:avLst/>
              </a:prstGeom>
              <a:solidFill>
                <a:srgbClr val="0E0E0E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" name="椭圆 39"/>
              <p:cNvSpPr/>
              <p:nvPr/>
            </p:nvSpPr>
            <p:spPr>
              <a:xfrm>
                <a:off x="3585145" y="3115424"/>
                <a:ext cx="86727" cy="86727"/>
              </a:xfrm>
              <a:prstGeom prst="ellipse">
                <a:avLst/>
              </a:prstGeom>
              <a:solidFill>
                <a:srgbClr val="0E0E0E">
                  <a:alpha val="56364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1" name="椭圆 40"/>
              <p:cNvSpPr/>
              <p:nvPr/>
            </p:nvSpPr>
            <p:spPr>
              <a:xfrm>
                <a:off x="4404884" y="3255982"/>
                <a:ext cx="83455" cy="83455"/>
              </a:xfrm>
              <a:prstGeom prst="ellipse">
                <a:avLst/>
              </a:prstGeom>
              <a:solidFill>
                <a:srgbClr val="0E0E0E">
                  <a:alpha val="52727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2" name="椭圆 41"/>
              <p:cNvSpPr/>
              <p:nvPr/>
            </p:nvSpPr>
            <p:spPr>
              <a:xfrm>
                <a:off x="3570425" y="3641186"/>
                <a:ext cx="80182" cy="80182"/>
              </a:xfrm>
              <a:prstGeom prst="ellipse">
                <a:avLst/>
              </a:prstGeom>
              <a:solidFill>
                <a:srgbClr val="0E0E0E">
                  <a:alpha val="49091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" name="椭圆 42"/>
              <p:cNvSpPr/>
              <p:nvPr/>
            </p:nvSpPr>
            <p:spPr>
              <a:xfrm>
                <a:off x="5595571" y="3274689"/>
                <a:ext cx="76909" cy="76909"/>
              </a:xfrm>
              <a:prstGeom prst="ellipse">
                <a:avLst/>
              </a:prstGeom>
              <a:solidFill>
                <a:srgbClr val="0E0E0E">
                  <a:alpha val="45455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" name="椭圆 58"/>
              <p:cNvSpPr/>
              <p:nvPr/>
            </p:nvSpPr>
            <p:spPr>
              <a:xfrm>
                <a:off x="5883199" y="3467720"/>
                <a:ext cx="45719" cy="45719"/>
              </a:xfrm>
              <a:prstGeom prst="ellipse">
                <a:avLst/>
              </a:prstGeom>
              <a:solidFill>
                <a:srgbClr val="0E0E0E">
                  <a:alpha val="4181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" name="椭圆 59"/>
              <p:cNvSpPr/>
              <p:nvPr/>
            </p:nvSpPr>
            <p:spPr>
              <a:xfrm>
                <a:off x="4201455" y="3552144"/>
                <a:ext cx="70364" cy="70364"/>
              </a:xfrm>
              <a:prstGeom prst="ellipse">
                <a:avLst/>
              </a:prstGeom>
              <a:solidFill>
                <a:srgbClr val="0E0E0E">
                  <a:alpha val="38182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" name="椭圆 60"/>
              <p:cNvSpPr/>
              <p:nvPr/>
            </p:nvSpPr>
            <p:spPr>
              <a:xfrm>
                <a:off x="2443111" y="3945706"/>
                <a:ext cx="67091" cy="67091"/>
              </a:xfrm>
              <a:prstGeom prst="ellipse">
                <a:avLst/>
              </a:prstGeom>
              <a:solidFill>
                <a:srgbClr val="0E0E0E">
                  <a:alpha val="34545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62" name="椭圆 61"/>
              <p:cNvSpPr/>
              <p:nvPr/>
            </p:nvSpPr>
            <p:spPr>
              <a:xfrm>
                <a:off x="2057454" y="2646587"/>
                <a:ext cx="63818" cy="63818"/>
              </a:xfrm>
              <a:prstGeom prst="ellipse">
                <a:avLst/>
              </a:prstGeom>
              <a:solidFill>
                <a:srgbClr val="0E0E0E">
                  <a:alpha val="30909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3" name="椭圆 62"/>
              <p:cNvSpPr/>
              <p:nvPr/>
            </p:nvSpPr>
            <p:spPr>
              <a:xfrm>
                <a:off x="3089738" y="3647569"/>
                <a:ext cx="60545" cy="60545"/>
              </a:xfrm>
              <a:prstGeom prst="ellipse">
                <a:avLst/>
              </a:prstGeom>
              <a:solidFill>
                <a:srgbClr val="0E0E0E">
                  <a:alpha val="27273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64" name="椭圆 63"/>
              <p:cNvSpPr/>
              <p:nvPr/>
            </p:nvSpPr>
            <p:spPr>
              <a:xfrm>
                <a:off x="2779641" y="3085530"/>
                <a:ext cx="57273" cy="57273"/>
              </a:xfrm>
              <a:prstGeom prst="ellipse">
                <a:avLst/>
              </a:prstGeom>
              <a:solidFill>
                <a:srgbClr val="0E0E0E">
                  <a:alpha val="2363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" name="椭圆 64"/>
              <p:cNvSpPr/>
              <p:nvPr/>
            </p:nvSpPr>
            <p:spPr>
              <a:xfrm>
                <a:off x="4971733" y="3576882"/>
                <a:ext cx="54000" cy="54000"/>
              </a:xfrm>
              <a:prstGeom prst="ellipse">
                <a:avLst/>
              </a:prstGeom>
              <a:solidFill>
                <a:srgbClr val="0E0E0E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66" name="组合 65"/>
            <p:cNvGrpSpPr/>
            <p:nvPr/>
          </p:nvGrpSpPr>
          <p:grpSpPr>
            <a:xfrm>
              <a:off x="2662550" y="2972994"/>
              <a:ext cx="2720704" cy="871348"/>
              <a:chOff x="2133791" y="2806726"/>
              <a:chExt cx="3351856" cy="1073484"/>
            </a:xfrm>
          </p:grpSpPr>
          <p:sp>
            <p:nvSpPr>
              <p:cNvPr id="67" name="椭圆 66"/>
              <p:cNvSpPr/>
              <p:nvPr/>
            </p:nvSpPr>
            <p:spPr>
              <a:xfrm>
                <a:off x="2653368" y="2894140"/>
                <a:ext cx="53222" cy="53222"/>
              </a:xfrm>
              <a:prstGeom prst="ellipse">
                <a:avLst/>
              </a:prstGeom>
              <a:solidFill>
                <a:srgbClr val="0E0E0E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8" name="椭圆 67"/>
              <p:cNvSpPr/>
              <p:nvPr/>
            </p:nvSpPr>
            <p:spPr>
              <a:xfrm>
                <a:off x="3810450" y="3115424"/>
                <a:ext cx="53222" cy="53222"/>
              </a:xfrm>
              <a:prstGeom prst="ellipse">
                <a:avLst/>
              </a:prstGeom>
              <a:solidFill>
                <a:srgbClr val="0E0E0E">
                  <a:alpha val="56364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9" name="椭圆 68"/>
              <p:cNvSpPr/>
              <p:nvPr/>
            </p:nvSpPr>
            <p:spPr>
              <a:xfrm>
                <a:off x="4795058" y="3166540"/>
                <a:ext cx="53222" cy="53222"/>
              </a:xfrm>
              <a:prstGeom prst="ellipse">
                <a:avLst/>
              </a:prstGeom>
              <a:solidFill>
                <a:srgbClr val="0E0E0E">
                  <a:alpha val="52727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0" name="椭圆 69"/>
              <p:cNvSpPr/>
              <p:nvPr/>
            </p:nvSpPr>
            <p:spPr>
              <a:xfrm>
                <a:off x="3672010" y="3635948"/>
                <a:ext cx="53222" cy="53222"/>
              </a:xfrm>
              <a:prstGeom prst="ellipse">
                <a:avLst/>
              </a:prstGeom>
              <a:solidFill>
                <a:srgbClr val="0E0E0E">
                  <a:alpha val="49091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1" name="椭圆 70"/>
              <p:cNvSpPr/>
              <p:nvPr/>
            </p:nvSpPr>
            <p:spPr>
              <a:xfrm>
                <a:off x="5285021" y="3230316"/>
                <a:ext cx="53222" cy="53222"/>
              </a:xfrm>
              <a:prstGeom prst="ellipse">
                <a:avLst/>
              </a:prstGeom>
              <a:solidFill>
                <a:srgbClr val="0E0E0E">
                  <a:alpha val="45455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2" name="椭圆 71"/>
              <p:cNvSpPr/>
              <p:nvPr/>
            </p:nvSpPr>
            <p:spPr>
              <a:xfrm>
                <a:off x="5432425" y="3479415"/>
                <a:ext cx="53222" cy="53222"/>
              </a:xfrm>
              <a:prstGeom prst="ellipse">
                <a:avLst/>
              </a:prstGeom>
              <a:solidFill>
                <a:srgbClr val="0E0E0E">
                  <a:alpha val="4181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3" name="椭圆 72"/>
              <p:cNvSpPr/>
              <p:nvPr/>
            </p:nvSpPr>
            <p:spPr>
              <a:xfrm>
                <a:off x="4574638" y="3506114"/>
                <a:ext cx="53222" cy="53222"/>
              </a:xfrm>
              <a:prstGeom prst="ellipse">
                <a:avLst/>
              </a:prstGeom>
              <a:solidFill>
                <a:srgbClr val="0E0E0E">
                  <a:alpha val="38182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4" name="椭圆 73"/>
              <p:cNvSpPr/>
              <p:nvPr/>
            </p:nvSpPr>
            <p:spPr>
              <a:xfrm>
                <a:off x="2419641" y="3826988"/>
                <a:ext cx="53222" cy="53222"/>
              </a:xfrm>
              <a:prstGeom prst="ellipse">
                <a:avLst/>
              </a:prstGeom>
              <a:solidFill>
                <a:srgbClr val="0E0E0E">
                  <a:alpha val="34545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75" name="椭圆 74"/>
              <p:cNvSpPr/>
              <p:nvPr/>
            </p:nvSpPr>
            <p:spPr>
              <a:xfrm>
                <a:off x="2133791" y="2806726"/>
                <a:ext cx="53222" cy="53222"/>
              </a:xfrm>
              <a:prstGeom prst="ellipse">
                <a:avLst/>
              </a:prstGeom>
              <a:solidFill>
                <a:srgbClr val="0E0E0E">
                  <a:alpha val="30909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6" name="椭圆 75"/>
              <p:cNvSpPr/>
              <p:nvPr/>
            </p:nvSpPr>
            <p:spPr>
              <a:xfrm>
                <a:off x="3061163" y="3609469"/>
                <a:ext cx="53222" cy="53222"/>
              </a:xfrm>
              <a:prstGeom prst="ellipse">
                <a:avLst/>
              </a:prstGeom>
              <a:solidFill>
                <a:srgbClr val="0E0E0E">
                  <a:alpha val="27273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7" name="椭圆 76"/>
              <p:cNvSpPr/>
              <p:nvPr/>
            </p:nvSpPr>
            <p:spPr>
              <a:xfrm>
                <a:off x="2810121" y="3085530"/>
                <a:ext cx="53222" cy="53222"/>
              </a:xfrm>
              <a:prstGeom prst="ellipse">
                <a:avLst/>
              </a:prstGeom>
              <a:solidFill>
                <a:srgbClr val="0E0E0E">
                  <a:alpha val="2363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8" name="椭圆 77"/>
              <p:cNvSpPr/>
              <p:nvPr/>
            </p:nvSpPr>
            <p:spPr>
              <a:xfrm>
                <a:off x="4971734" y="3614433"/>
                <a:ext cx="53222" cy="53222"/>
              </a:xfrm>
              <a:prstGeom prst="ellipse">
                <a:avLst/>
              </a:prstGeom>
              <a:solidFill>
                <a:srgbClr val="0E0E0E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79" name="文本框 78"/>
          <p:cNvSpPr txBox="1"/>
          <p:nvPr/>
        </p:nvSpPr>
        <p:spPr>
          <a:xfrm>
            <a:off x="4651695" y="2211267"/>
            <a:ext cx="3522115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600" spc="100" dirty="0">
                <a:latin typeface="明兰" panose="02010600030101010101" pitchFamily="2" charset="-122"/>
                <a:ea typeface="明兰" panose="02010600030101010101" pitchFamily="2" charset="-122"/>
              </a:rPr>
              <a:t>Part </a:t>
            </a:r>
            <a:r>
              <a:rPr lang="en-US" altLang="zh-CN" sz="11500" spc="100" dirty="0">
                <a:latin typeface="明兰" panose="02010600030101010101" pitchFamily="2" charset="-122"/>
                <a:ea typeface="明兰" panose="02010600030101010101" pitchFamily="2" charset="-122"/>
              </a:rPr>
              <a:t>4</a:t>
            </a:r>
            <a:endParaRPr lang="zh-CN" altLang="en-US" sz="6600" spc="100" dirty="0">
              <a:latin typeface="明兰" panose="02010600030101010101" pitchFamily="2" charset="-122"/>
              <a:ea typeface="明兰" panose="02010600030101010101" pitchFamily="2" charset="-122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5122801" y="4002467"/>
            <a:ext cx="36503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spc="100" dirty="0">
                <a:latin typeface="標楷體" panose="03000509000000000000" pitchFamily="65" charset="-120"/>
                <a:ea typeface="標楷體" panose="03000509000000000000" pitchFamily="65" charset="-120"/>
              </a:rPr>
              <a:t>結論和討論</a:t>
            </a:r>
            <a:endParaRPr lang="zh-CN" altLang="en-US" sz="3600" spc="1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5184941" y="4626637"/>
            <a:ext cx="34828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spc="3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Conclusion and Discussion</a:t>
            </a:r>
            <a:endParaRPr lang="zh-CN" altLang="en-US" sz="1400" spc="3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19542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/>
      <p:bldP spid="44" grpId="0"/>
      <p:bldP spid="4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C022AABD-6396-480C-8738-F988BD73A705}"/>
              </a:ext>
            </a:extLst>
          </p:cNvPr>
          <p:cNvSpPr/>
          <p:nvPr/>
        </p:nvSpPr>
        <p:spPr>
          <a:xfrm>
            <a:off x="1004715" y="487478"/>
            <a:ext cx="103105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3200" spc="100" dirty="0">
                <a:latin typeface="標楷體" panose="03000509000000000000" pitchFamily="65" charset="-120"/>
                <a:ea typeface="標楷體" panose="03000509000000000000" pitchFamily="65" charset="-120"/>
              </a:rPr>
              <a:t>結論</a:t>
            </a:r>
            <a:endParaRPr lang="zh-CN" altLang="en-US" sz="3200" spc="1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1690920"/>
              </p:ext>
            </p:extLst>
          </p:nvPr>
        </p:nvGraphicFramePr>
        <p:xfrm>
          <a:off x="1250458" y="1477105"/>
          <a:ext cx="9987477" cy="37904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5880">
                  <a:extLst>
                    <a:ext uri="{9D8B030D-6E8A-4147-A177-3AD203B41FA5}">
                      <a16:colId xmlns:a16="http://schemas.microsoft.com/office/drawing/2014/main" val="4113761421"/>
                    </a:ext>
                  </a:extLst>
                </a:gridCol>
                <a:gridCol w="1440180">
                  <a:extLst>
                    <a:ext uri="{9D8B030D-6E8A-4147-A177-3AD203B41FA5}">
                      <a16:colId xmlns:a16="http://schemas.microsoft.com/office/drawing/2014/main" val="3167736497"/>
                    </a:ext>
                  </a:extLst>
                </a:gridCol>
                <a:gridCol w="2407139">
                  <a:extLst>
                    <a:ext uri="{9D8B030D-6E8A-4147-A177-3AD203B41FA5}">
                      <a16:colId xmlns:a16="http://schemas.microsoft.com/office/drawing/2014/main" val="1769864384"/>
                    </a:ext>
                  </a:extLst>
                </a:gridCol>
                <a:gridCol w="2407139">
                  <a:extLst>
                    <a:ext uri="{9D8B030D-6E8A-4147-A177-3AD203B41FA5}">
                      <a16:colId xmlns:a16="http://schemas.microsoft.com/office/drawing/2014/main" val="750280637"/>
                    </a:ext>
                  </a:extLst>
                </a:gridCol>
                <a:gridCol w="2407139">
                  <a:extLst>
                    <a:ext uri="{9D8B030D-6E8A-4147-A177-3AD203B41FA5}">
                      <a16:colId xmlns:a16="http://schemas.microsoft.com/office/drawing/2014/main" val="3531705684"/>
                    </a:ext>
                  </a:extLst>
                </a:gridCol>
              </a:tblGrid>
              <a:tr h="631744">
                <a:tc gridSpan="2">
                  <a:txBody>
                    <a:bodyPr/>
                    <a:lstStyle/>
                    <a:p>
                      <a:endParaRPr lang="en-US" altLang="zh-TW" dirty="0" smtClean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>
                          <a:solidFill>
                            <a:schemeClr val="bg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GA</a:t>
                      </a:r>
                      <a:endParaRPr lang="zh-TW" altLang="en-US" dirty="0" smtClean="0">
                        <a:solidFill>
                          <a:schemeClr val="bg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TABU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TABU(Random)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5449234"/>
                  </a:ext>
                </a:extLst>
              </a:tr>
              <a:tr h="631744">
                <a:tc rowSpan="3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Objective</a:t>
                      </a:r>
                      <a:endParaRPr lang="zh-TW" altLang="en-US" dirty="0" smtClean="0">
                        <a:solidFill>
                          <a:schemeClr val="tx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 smtClean="0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整體性搜索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altLang="zh-TW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Ο</a:t>
                      </a:r>
                      <a:endParaRPr lang="zh-TW" altLang="en-US" dirty="0" smtClean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00545190"/>
                  </a:ext>
                </a:extLst>
              </a:tr>
              <a:tr h="631744"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dirty="0" smtClean="0">
                        <a:solidFill>
                          <a:schemeClr val="tx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 smtClean="0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區域性搜索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altLang="zh-TW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Ο</a:t>
                      </a:r>
                      <a:endParaRPr lang="zh-TW" altLang="en-US" dirty="0" smtClean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33922553"/>
                  </a:ext>
                </a:extLst>
              </a:tr>
              <a:tr h="631744"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dirty="0" smtClean="0">
                        <a:solidFill>
                          <a:schemeClr val="tx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 smtClean="0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多變數搜索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altLang="zh-TW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Ο</a:t>
                      </a:r>
                      <a:endParaRPr lang="zh-TW" altLang="en-US" dirty="0" smtClean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41356120"/>
                  </a:ext>
                </a:extLst>
              </a:tr>
              <a:tr h="631744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 smtClean="0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穩定性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altLang="zh-TW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Ο</a:t>
                      </a:r>
                      <a:endParaRPr lang="zh-TW" altLang="en-US" dirty="0" smtClean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altLang="zh-TW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Ο</a:t>
                      </a:r>
                      <a:endParaRPr lang="zh-TW" altLang="en-US" dirty="0" smtClean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14000318"/>
                  </a:ext>
                </a:extLst>
              </a:tr>
              <a:tr h="631744">
                <a:tc gridSpan="2"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效率</a:t>
                      </a:r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altLang="zh-TW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Ο</a:t>
                      </a:r>
                      <a:endParaRPr lang="zh-TW" altLang="en-US" dirty="0" smtClean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altLang="zh-TW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Ο</a:t>
                      </a:r>
                      <a:endParaRPr lang="en-US" altLang="zh-TW" dirty="0" smtClean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865904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8789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954573" y="3209300"/>
            <a:ext cx="167225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800" spc="100" dirty="0" smtClean="0">
                <a:latin typeface="明兰" panose="02010600030101010101" pitchFamily="2" charset="-122"/>
                <a:ea typeface="明兰" panose="02010600030101010101" pitchFamily="2" charset="-122"/>
              </a:rPr>
              <a:t>實踐難點</a:t>
            </a:r>
            <a:endParaRPr lang="zh-CN" altLang="en-US" sz="2800" dirty="0"/>
          </a:p>
        </p:txBody>
      </p:sp>
      <p:sp>
        <p:nvSpPr>
          <p:cNvPr id="20" name="椭圆 19"/>
          <p:cNvSpPr/>
          <p:nvPr/>
        </p:nvSpPr>
        <p:spPr>
          <a:xfrm>
            <a:off x="3208972" y="2164677"/>
            <a:ext cx="207933" cy="207933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3568847" y="1736530"/>
            <a:ext cx="4320081" cy="1052594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lstStyle/>
          <a:p>
            <a:pPr>
              <a:lnSpc>
                <a:spcPct val="130000"/>
              </a:lnSpc>
            </a:pPr>
            <a:r>
              <a:rPr lang="zh-TW" altLang="en-US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設</a:t>
            </a:r>
            <a:r>
              <a: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置</a:t>
            </a:r>
            <a:r>
              <a:rPr lang="zh-TW" altLang="en-US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適合的移步距離。</a:t>
            </a:r>
            <a:endParaRPr lang="en-US" altLang="zh-TW" sz="16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30000"/>
              </a:lnSpc>
            </a:pPr>
            <a:r>
              <a:rPr lang="zh-TW" altLang="en-US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太大則無法徹底搜索，太小則</a:t>
            </a:r>
            <a:r>
              <a: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易</a:t>
            </a:r>
            <a:r>
              <a:rPr lang="zh-TW" altLang="en-US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陷入區域最佳解。</a:t>
            </a:r>
            <a:endParaRPr lang="zh-CN" altLang="en-US" sz="1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4" name="椭圆 23"/>
          <p:cNvSpPr/>
          <p:nvPr/>
        </p:nvSpPr>
        <p:spPr>
          <a:xfrm>
            <a:off x="3208972" y="3422369"/>
            <a:ext cx="207933" cy="207933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3568847" y="3306835"/>
            <a:ext cx="5396083" cy="381449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lstStyle/>
          <a:p>
            <a:pPr>
              <a:lnSpc>
                <a:spcPct val="130000"/>
              </a:lnSpc>
            </a:pPr>
            <a:r>
              <a:rPr lang="zh-TW" altLang="en-US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收斂的時機不好掌握。</a:t>
            </a:r>
            <a:endParaRPr lang="zh-CN" altLang="en-US" sz="1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7" name="椭圆 26"/>
          <p:cNvSpPr/>
          <p:nvPr/>
        </p:nvSpPr>
        <p:spPr>
          <a:xfrm>
            <a:off x="3208972" y="4680060"/>
            <a:ext cx="207933" cy="207933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/>
          <p:cNvSpPr/>
          <p:nvPr/>
        </p:nvSpPr>
        <p:spPr>
          <a:xfrm>
            <a:off x="3568847" y="4494191"/>
            <a:ext cx="5396083" cy="1372681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lstStyle/>
          <a:p>
            <a:pPr>
              <a:lnSpc>
                <a:spcPct val="130000"/>
              </a:lnSpc>
            </a:pPr>
            <a:r>
              <a:rPr lang="zh-TW" altLang="en-US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禁忌名單的設置，</a:t>
            </a:r>
            <a:endParaRPr lang="en-US" altLang="zh-TW" sz="16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30000"/>
              </a:lnSpc>
            </a:pPr>
            <a:r>
              <a:rPr lang="zh-TW" altLang="en-US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假設變數僅有</a:t>
            </a:r>
            <a:r>
              <a:rPr lang="en-US" altLang="zh-TW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X</a:t>
            </a:r>
            <a:r>
              <a:rPr lang="zh-TW" altLang="en-US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、</a:t>
            </a:r>
            <a:r>
              <a:rPr lang="en-US" altLang="zh-TW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Y</a:t>
            </a:r>
            <a:r>
              <a:rPr lang="zh-TW" altLang="en-US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，</a:t>
            </a:r>
            <a:r>
              <a:rPr lang="en-US" altLang="zh-TW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TABU</a:t>
            </a:r>
            <a:r>
              <a:rPr lang="zh-TW" altLang="en-US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的移動方向只有</a:t>
            </a:r>
            <a:r>
              <a:rPr lang="en-US" altLang="zh-TW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X</a:t>
            </a:r>
            <a:r>
              <a:rPr lang="zh-TW" altLang="en-US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、</a:t>
            </a:r>
            <a:r>
              <a:rPr lang="en-US" altLang="zh-TW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Y</a:t>
            </a:r>
            <a:r>
              <a:rPr lang="zh-TW" altLang="en-US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，如果最佳解的方向</a:t>
            </a:r>
            <a:r>
              <a:rPr lang="zh-TW" altLang="en-US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沿著 </a:t>
            </a:r>
            <a:r>
              <a:rPr lang="en-US" altLang="zh-TW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X-Y</a:t>
            </a:r>
            <a:r>
              <a:rPr lang="zh-TW" altLang="en-US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=</a:t>
            </a:r>
            <a:r>
              <a:rPr lang="zh-TW" altLang="en-US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Constant </a:t>
            </a:r>
            <a:r>
              <a:rPr lang="zh-TW" altLang="en-US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的方向，易陷入區域輪迴，無法徹底搜索。</a:t>
            </a:r>
            <a:endParaRPr lang="zh-CN" altLang="en-US" sz="1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BDEED6B3-A2A4-4CE6-9768-632AC7947D82}"/>
              </a:ext>
            </a:extLst>
          </p:cNvPr>
          <p:cNvSpPr/>
          <p:nvPr/>
        </p:nvSpPr>
        <p:spPr>
          <a:xfrm>
            <a:off x="1004715" y="487478"/>
            <a:ext cx="100540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/>
              <a:t>問題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4930" y="3869782"/>
            <a:ext cx="2819311" cy="2036421"/>
          </a:xfrm>
          <a:prstGeom prst="rect">
            <a:avLst/>
          </a:prstGeom>
        </p:spPr>
      </p:pic>
      <p:sp>
        <p:nvSpPr>
          <p:cNvPr id="3" name="橢圓 2"/>
          <p:cNvSpPr/>
          <p:nvPr/>
        </p:nvSpPr>
        <p:spPr>
          <a:xfrm>
            <a:off x="9847384" y="4494191"/>
            <a:ext cx="898769" cy="64027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0870" y="986353"/>
            <a:ext cx="3743371" cy="2320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716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 animBg="1"/>
      <p:bldP spid="21" grpId="0"/>
      <p:bldP spid="24" grpId="0" animBg="1"/>
      <p:bldP spid="25" grpId="0"/>
      <p:bldP spid="27" grpId="0" animBg="1"/>
      <p:bldP spid="28" grpId="0"/>
      <p:bldP spid="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A_椭圆 4"/>
          <p:cNvSpPr/>
          <p:nvPr>
            <p:custDataLst>
              <p:tags r:id="rId1"/>
            </p:custDataLst>
          </p:nvPr>
        </p:nvSpPr>
        <p:spPr>
          <a:xfrm>
            <a:off x="466725" y="341850"/>
            <a:ext cx="36000" cy="36000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PA_椭圆 61"/>
          <p:cNvSpPr/>
          <p:nvPr>
            <p:custDataLst>
              <p:tags r:id="rId2"/>
            </p:custDataLst>
          </p:nvPr>
        </p:nvSpPr>
        <p:spPr>
          <a:xfrm>
            <a:off x="2831870" y="3174770"/>
            <a:ext cx="63730" cy="63730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PA_椭圆 87"/>
          <p:cNvSpPr/>
          <p:nvPr>
            <p:custDataLst>
              <p:tags r:id="rId3"/>
            </p:custDataLst>
          </p:nvPr>
        </p:nvSpPr>
        <p:spPr>
          <a:xfrm>
            <a:off x="466725" y="1166659"/>
            <a:ext cx="133758" cy="133758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文本框 93"/>
          <p:cNvSpPr txBox="1"/>
          <p:nvPr/>
        </p:nvSpPr>
        <p:spPr>
          <a:xfrm>
            <a:off x="1939493" y="2226091"/>
            <a:ext cx="8629536" cy="156004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7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正纤黑简体" panose="02000000000000000000" pitchFamily="2" charset="-122"/>
                <a:ea typeface="方正正纤黑简体" panose="02000000000000000000" pitchFamily="2" charset="-122"/>
                <a:cs typeface="Open Sans" panose="020B0606030504020204" pitchFamily="34" charset="0"/>
              </a:rPr>
              <a:t>Thanks!</a:t>
            </a:r>
            <a:endParaRPr lang="en-US" altLang="zh-CN" sz="7200" dirty="0">
              <a:solidFill>
                <a:schemeClr val="tx1">
                  <a:lumMod val="85000"/>
                  <a:lumOff val="15000"/>
                </a:schemeClr>
              </a:solidFill>
              <a:latin typeface="方正正纤黑简体" panose="02000000000000000000" pitchFamily="2" charset="-122"/>
              <a:ea typeface="方正正纤黑简体" panose="02000000000000000000" pitchFamily="2" charset="-122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8449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8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344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334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844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2" grpId="0" animBg="1"/>
      <p:bldP spid="88" grpId="0" animBg="1"/>
      <p:bldP spid="9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文本框 38"/>
          <p:cNvSpPr txBox="1"/>
          <p:nvPr/>
        </p:nvSpPr>
        <p:spPr>
          <a:xfrm>
            <a:off x="1807584" y="1154531"/>
            <a:ext cx="13758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000" b="1" spc="100" dirty="0" smtClean="0">
                <a:latin typeface="明兰" panose="02010600030101010101" pitchFamily="2" charset="-122"/>
                <a:ea typeface="明兰" panose="02010600030101010101" pitchFamily="2" charset="-122"/>
              </a:rPr>
              <a:t>目錄</a:t>
            </a:r>
            <a:endParaRPr lang="zh-CN" altLang="en-US" sz="4000" b="1" spc="100" dirty="0">
              <a:latin typeface="明兰" panose="02010600030101010101" pitchFamily="2" charset="-122"/>
              <a:ea typeface="明兰" panose="02010600030101010101" pitchFamily="2" charset="-122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1877371" y="1908055"/>
            <a:ext cx="28638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spc="100" dirty="0">
                <a:latin typeface="明兰" panose="02010600030101010101" pitchFamily="2" charset="-122"/>
                <a:ea typeface="明兰" panose="02010600030101010101" pitchFamily="2" charset="-122"/>
              </a:rPr>
              <a:t>Content</a:t>
            </a:r>
            <a:endParaRPr lang="zh-CN" altLang="en-US" sz="2000" b="1" spc="100" dirty="0">
              <a:latin typeface="明兰" panose="02010600030101010101" pitchFamily="2" charset="-122"/>
              <a:ea typeface="明兰" panose="02010600030101010101" pitchFamily="2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4741218" y="788869"/>
            <a:ext cx="3377168" cy="811736"/>
            <a:chOff x="6554232" y="1886931"/>
            <a:chExt cx="3377168" cy="811736"/>
          </a:xfrm>
        </p:grpSpPr>
        <p:sp>
          <p:nvSpPr>
            <p:cNvPr id="46" name="文本框 45"/>
            <p:cNvSpPr txBox="1"/>
            <p:nvPr/>
          </p:nvSpPr>
          <p:spPr>
            <a:xfrm>
              <a:off x="6587565" y="1931248"/>
              <a:ext cx="56868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000" dirty="0">
                  <a:latin typeface="Impact" panose="020B0806030902050204" pitchFamily="34" charset="0"/>
                  <a:ea typeface="明兰" panose="02010600030101010101" pitchFamily="2" charset="-122"/>
                </a:rPr>
                <a:t>1</a:t>
              </a:r>
              <a:endParaRPr lang="zh-CN" altLang="en-US" sz="4000" dirty="0">
                <a:latin typeface="Impact" panose="020B0806030902050204" pitchFamily="34" charset="0"/>
                <a:ea typeface="明兰" panose="02010600030101010101" pitchFamily="2" charset="-122"/>
              </a:endParaRPr>
            </a:p>
          </p:txBody>
        </p:sp>
        <p:cxnSp>
          <p:nvCxnSpPr>
            <p:cNvPr id="48" name="直接连接符 47"/>
            <p:cNvCxnSpPr/>
            <p:nvPr/>
          </p:nvCxnSpPr>
          <p:spPr>
            <a:xfrm flipH="1">
              <a:off x="6554699" y="2099356"/>
              <a:ext cx="538462" cy="54404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椭圆 54"/>
            <p:cNvSpPr/>
            <p:nvPr/>
          </p:nvSpPr>
          <p:spPr>
            <a:xfrm>
              <a:off x="7029707" y="1886931"/>
              <a:ext cx="87584" cy="87584"/>
            </a:xfrm>
            <a:prstGeom prst="ellipse">
              <a:avLst/>
            </a:prstGeom>
            <a:solidFill>
              <a:srgbClr val="525252">
                <a:alpha val="9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椭圆 55"/>
            <p:cNvSpPr/>
            <p:nvPr/>
          </p:nvSpPr>
          <p:spPr>
            <a:xfrm>
              <a:off x="6692102" y="2630246"/>
              <a:ext cx="68421" cy="68421"/>
            </a:xfrm>
            <a:prstGeom prst="ellipse">
              <a:avLst/>
            </a:prstGeom>
            <a:solidFill>
              <a:srgbClr val="525252">
                <a:alpha val="9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椭圆 56"/>
            <p:cNvSpPr/>
            <p:nvPr/>
          </p:nvSpPr>
          <p:spPr>
            <a:xfrm>
              <a:off x="6554232" y="2332087"/>
              <a:ext cx="47921" cy="47921"/>
            </a:xfrm>
            <a:prstGeom prst="ellipse">
              <a:avLst/>
            </a:prstGeom>
            <a:solidFill>
              <a:srgbClr val="525252">
                <a:alpha val="9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" name="文本框 99"/>
            <p:cNvSpPr txBox="1"/>
            <p:nvPr/>
          </p:nvSpPr>
          <p:spPr>
            <a:xfrm>
              <a:off x="7418898" y="2165533"/>
              <a:ext cx="251250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800" spc="1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簡介</a:t>
              </a:r>
              <a:endParaRPr lang="zh-CN" altLang="en-US" sz="2800" spc="1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4741218" y="1850155"/>
            <a:ext cx="5528196" cy="829980"/>
            <a:chOff x="6554232" y="2948217"/>
            <a:chExt cx="5528196" cy="829980"/>
          </a:xfrm>
        </p:grpSpPr>
        <p:grpSp>
          <p:nvGrpSpPr>
            <p:cNvPr id="59" name="组合 58"/>
            <p:cNvGrpSpPr/>
            <p:nvPr/>
          </p:nvGrpSpPr>
          <p:grpSpPr>
            <a:xfrm>
              <a:off x="6554232" y="2948217"/>
              <a:ext cx="602020" cy="811736"/>
              <a:chOff x="6381459" y="1890219"/>
              <a:chExt cx="602020" cy="811736"/>
            </a:xfrm>
          </p:grpSpPr>
          <p:sp>
            <p:nvSpPr>
              <p:cNvPr id="60" name="文本框 59"/>
              <p:cNvSpPr txBox="1"/>
              <p:nvPr/>
            </p:nvSpPr>
            <p:spPr>
              <a:xfrm>
                <a:off x="6414792" y="1934536"/>
                <a:ext cx="568687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4000" dirty="0">
                    <a:latin typeface="Impact" panose="020B0806030902050204" pitchFamily="34" charset="0"/>
                    <a:ea typeface="明兰" panose="02010600030101010101" pitchFamily="2" charset="-122"/>
                  </a:rPr>
                  <a:t>2</a:t>
                </a:r>
                <a:endParaRPr lang="zh-CN" altLang="en-US" sz="4000" dirty="0">
                  <a:latin typeface="Impact" panose="020B0806030902050204" pitchFamily="34" charset="0"/>
                  <a:ea typeface="明兰" panose="02010600030101010101" pitchFamily="2" charset="-122"/>
                </a:endParaRPr>
              </a:p>
            </p:txBody>
          </p:sp>
          <p:cxnSp>
            <p:nvCxnSpPr>
              <p:cNvPr id="65" name="直接连接符 64"/>
              <p:cNvCxnSpPr/>
              <p:nvPr/>
            </p:nvCxnSpPr>
            <p:spPr>
              <a:xfrm flipH="1">
                <a:off x="6381926" y="2102644"/>
                <a:ext cx="538462" cy="54404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椭圆 61"/>
              <p:cNvSpPr/>
              <p:nvPr/>
            </p:nvSpPr>
            <p:spPr>
              <a:xfrm>
                <a:off x="6856934" y="1890219"/>
                <a:ext cx="87584" cy="87584"/>
              </a:xfrm>
              <a:prstGeom prst="ellipse">
                <a:avLst/>
              </a:prstGeom>
              <a:solidFill>
                <a:srgbClr val="525252">
                  <a:alpha val="96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3" name="椭圆 62"/>
              <p:cNvSpPr/>
              <p:nvPr/>
            </p:nvSpPr>
            <p:spPr>
              <a:xfrm>
                <a:off x="6519329" y="2633534"/>
                <a:ext cx="68421" cy="68421"/>
              </a:xfrm>
              <a:prstGeom prst="ellipse">
                <a:avLst/>
              </a:prstGeom>
              <a:solidFill>
                <a:srgbClr val="525252">
                  <a:alpha val="96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4" name="椭圆 63"/>
              <p:cNvSpPr/>
              <p:nvPr/>
            </p:nvSpPr>
            <p:spPr>
              <a:xfrm>
                <a:off x="6381459" y="2335375"/>
                <a:ext cx="47921" cy="47921"/>
              </a:xfrm>
              <a:prstGeom prst="ellipse">
                <a:avLst/>
              </a:prstGeom>
              <a:solidFill>
                <a:srgbClr val="525252">
                  <a:alpha val="96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01" name="文本框 100"/>
            <p:cNvSpPr txBox="1"/>
            <p:nvPr/>
          </p:nvSpPr>
          <p:spPr>
            <a:xfrm>
              <a:off x="7418897" y="3254977"/>
              <a:ext cx="466353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800" spc="1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系統的要求和功能實現</a:t>
              </a:r>
              <a:endParaRPr lang="zh-CN" altLang="en-US" sz="2800" spc="1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4741218" y="2966240"/>
            <a:ext cx="5028012" cy="830183"/>
            <a:chOff x="6554232" y="4064302"/>
            <a:chExt cx="5028012" cy="830183"/>
          </a:xfrm>
        </p:grpSpPr>
        <p:grpSp>
          <p:nvGrpSpPr>
            <p:cNvPr id="67" name="组合 66"/>
            <p:cNvGrpSpPr/>
            <p:nvPr/>
          </p:nvGrpSpPr>
          <p:grpSpPr>
            <a:xfrm>
              <a:off x="6554232" y="4064302"/>
              <a:ext cx="602020" cy="811736"/>
              <a:chOff x="6381459" y="1890219"/>
              <a:chExt cx="602020" cy="811736"/>
            </a:xfrm>
          </p:grpSpPr>
          <p:sp>
            <p:nvSpPr>
              <p:cNvPr id="68" name="文本框 67"/>
              <p:cNvSpPr txBox="1"/>
              <p:nvPr/>
            </p:nvSpPr>
            <p:spPr>
              <a:xfrm>
                <a:off x="6414792" y="1934536"/>
                <a:ext cx="568687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4000" dirty="0">
                    <a:latin typeface="Impact" panose="020B0806030902050204" pitchFamily="34" charset="0"/>
                    <a:ea typeface="明兰" panose="02010600030101010101" pitchFamily="2" charset="-122"/>
                  </a:rPr>
                  <a:t>3</a:t>
                </a:r>
                <a:endParaRPr lang="zh-CN" altLang="en-US" sz="4000" dirty="0">
                  <a:latin typeface="Impact" panose="020B0806030902050204" pitchFamily="34" charset="0"/>
                  <a:ea typeface="明兰" panose="02010600030101010101" pitchFamily="2" charset="-122"/>
                </a:endParaRPr>
              </a:p>
            </p:txBody>
          </p:sp>
          <p:cxnSp>
            <p:nvCxnSpPr>
              <p:cNvPr id="73" name="直接连接符 72"/>
              <p:cNvCxnSpPr/>
              <p:nvPr/>
            </p:nvCxnSpPr>
            <p:spPr>
              <a:xfrm flipH="1">
                <a:off x="6381926" y="2102644"/>
                <a:ext cx="538462" cy="54404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0" name="椭圆 69"/>
              <p:cNvSpPr/>
              <p:nvPr/>
            </p:nvSpPr>
            <p:spPr>
              <a:xfrm>
                <a:off x="6856934" y="1890219"/>
                <a:ext cx="87584" cy="87584"/>
              </a:xfrm>
              <a:prstGeom prst="ellipse">
                <a:avLst/>
              </a:prstGeom>
              <a:solidFill>
                <a:srgbClr val="525252">
                  <a:alpha val="96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1" name="椭圆 70"/>
              <p:cNvSpPr/>
              <p:nvPr/>
            </p:nvSpPr>
            <p:spPr>
              <a:xfrm>
                <a:off x="6519329" y="2633534"/>
                <a:ext cx="68421" cy="68421"/>
              </a:xfrm>
              <a:prstGeom prst="ellipse">
                <a:avLst/>
              </a:prstGeom>
              <a:solidFill>
                <a:srgbClr val="525252">
                  <a:alpha val="96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2" name="椭圆 71"/>
              <p:cNvSpPr/>
              <p:nvPr/>
            </p:nvSpPr>
            <p:spPr>
              <a:xfrm>
                <a:off x="6381459" y="2335375"/>
                <a:ext cx="47921" cy="47921"/>
              </a:xfrm>
              <a:prstGeom prst="ellipse">
                <a:avLst/>
              </a:prstGeom>
              <a:solidFill>
                <a:srgbClr val="525252">
                  <a:alpha val="96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06" name="文本框 105"/>
            <p:cNvSpPr txBox="1"/>
            <p:nvPr/>
          </p:nvSpPr>
          <p:spPr>
            <a:xfrm>
              <a:off x="7418897" y="4371265"/>
              <a:ext cx="416334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800" spc="1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數值或示例測試</a:t>
              </a:r>
              <a:endParaRPr lang="zh-CN" altLang="en-US" sz="2800" spc="1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4741218" y="4082325"/>
            <a:ext cx="3992354" cy="811736"/>
            <a:chOff x="6554232" y="5180387"/>
            <a:chExt cx="3992354" cy="811736"/>
          </a:xfrm>
        </p:grpSpPr>
        <p:grpSp>
          <p:nvGrpSpPr>
            <p:cNvPr id="75" name="组合 74"/>
            <p:cNvGrpSpPr/>
            <p:nvPr/>
          </p:nvGrpSpPr>
          <p:grpSpPr>
            <a:xfrm>
              <a:off x="6554232" y="5180387"/>
              <a:ext cx="602020" cy="811736"/>
              <a:chOff x="6381459" y="1890219"/>
              <a:chExt cx="602020" cy="811736"/>
            </a:xfrm>
          </p:grpSpPr>
          <p:sp>
            <p:nvSpPr>
              <p:cNvPr id="76" name="文本框 75"/>
              <p:cNvSpPr txBox="1"/>
              <p:nvPr/>
            </p:nvSpPr>
            <p:spPr>
              <a:xfrm>
                <a:off x="6414792" y="1934536"/>
                <a:ext cx="568687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4000" dirty="0">
                    <a:latin typeface="Impact" panose="020B0806030902050204" pitchFamily="34" charset="0"/>
                    <a:ea typeface="明兰" panose="02010600030101010101" pitchFamily="2" charset="-122"/>
                  </a:rPr>
                  <a:t>4</a:t>
                </a:r>
                <a:endParaRPr lang="zh-CN" altLang="en-US" sz="4000" dirty="0">
                  <a:latin typeface="Impact" panose="020B0806030902050204" pitchFamily="34" charset="0"/>
                  <a:ea typeface="明兰" panose="02010600030101010101" pitchFamily="2" charset="-122"/>
                </a:endParaRPr>
              </a:p>
            </p:txBody>
          </p:sp>
          <p:cxnSp>
            <p:nvCxnSpPr>
              <p:cNvPr id="81" name="直接连接符 80"/>
              <p:cNvCxnSpPr/>
              <p:nvPr/>
            </p:nvCxnSpPr>
            <p:spPr>
              <a:xfrm flipH="1">
                <a:off x="6381926" y="2102644"/>
                <a:ext cx="538462" cy="54404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8" name="椭圆 77"/>
              <p:cNvSpPr/>
              <p:nvPr/>
            </p:nvSpPr>
            <p:spPr>
              <a:xfrm>
                <a:off x="6856934" y="1890219"/>
                <a:ext cx="87584" cy="87584"/>
              </a:xfrm>
              <a:prstGeom prst="ellipse">
                <a:avLst/>
              </a:prstGeom>
              <a:solidFill>
                <a:srgbClr val="525252">
                  <a:alpha val="96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9" name="椭圆 78"/>
              <p:cNvSpPr/>
              <p:nvPr/>
            </p:nvSpPr>
            <p:spPr>
              <a:xfrm>
                <a:off x="6519329" y="2633534"/>
                <a:ext cx="68421" cy="68421"/>
              </a:xfrm>
              <a:prstGeom prst="ellipse">
                <a:avLst/>
              </a:prstGeom>
              <a:solidFill>
                <a:srgbClr val="525252">
                  <a:alpha val="96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0" name="椭圆 79"/>
              <p:cNvSpPr/>
              <p:nvPr/>
            </p:nvSpPr>
            <p:spPr>
              <a:xfrm>
                <a:off x="6381459" y="2335375"/>
                <a:ext cx="47921" cy="47921"/>
              </a:xfrm>
              <a:prstGeom prst="ellipse">
                <a:avLst/>
              </a:prstGeom>
              <a:solidFill>
                <a:srgbClr val="525252">
                  <a:alpha val="96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07" name="文本框 106"/>
            <p:cNvSpPr txBox="1"/>
            <p:nvPr/>
          </p:nvSpPr>
          <p:spPr>
            <a:xfrm>
              <a:off x="7418898" y="5460709"/>
              <a:ext cx="312768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800" spc="1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結論和討論</a:t>
              </a:r>
              <a:endParaRPr lang="zh-CN" altLang="en-US" sz="2800" spc="1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04939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椭圆 9"/>
          <p:cNvSpPr/>
          <p:nvPr/>
        </p:nvSpPr>
        <p:spPr>
          <a:xfrm>
            <a:off x="6187639" y="3343275"/>
            <a:ext cx="177794" cy="177794"/>
          </a:xfrm>
          <a:prstGeom prst="ellipse">
            <a:avLst/>
          </a:prstGeom>
          <a:solidFill>
            <a:srgbClr val="0E0E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6796585" y="2915885"/>
            <a:ext cx="47205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5400" spc="100" dirty="0">
                <a:latin typeface="標楷體" panose="03000509000000000000" pitchFamily="65" charset="-120"/>
                <a:ea typeface="標楷體" panose="03000509000000000000" pitchFamily="65" charset="-120"/>
              </a:rPr>
              <a:t>簡介</a:t>
            </a:r>
            <a:endParaRPr lang="zh-CN" altLang="en-US" sz="5400" spc="1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cxnSp>
        <p:nvCxnSpPr>
          <p:cNvPr id="14" name="直接连接符 13"/>
          <p:cNvCxnSpPr/>
          <p:nvPr/>
        </p:nvCxnSpPr>
        <p:spPr>
          <a:xfrm flipV="1">
            <a:off x="0" y="3432172"/>
            <a:ext cx="6187639" cy="4291"/>
          </a:xfrm>
          <a:prstGeom prst="line">
            <a:avLst/>
          </a:prstGeom>
          <a:ln w="25400">
            <a:solidFill>
              <a:srgbClr val="0E0E0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组合 28"/>
          <p:cNvGrpSpPr/>
          <p:nvPr/>
        </p:nvGrpSpPr>
        <p:grpSpPr>
          <a:xfrm>
            <a:off x="2057454" y="2703348"/>
            <a:ext cx="3871464" cy="1366210"/>
            <a:chOff x="2057454" y="2646587"/>
            <a:chExt cx="3871464" cy="1366210"/>
          </a:xfrm>
        </p:grpSpPr>
        <p:sp>
          <p:nvSpPr>
            <p:cNvPr id="17" name="椭圆 16"/>
            <p:cNvSpPr/>
            <p:nvPr/>
          </p:nvSpPr>
          <p:spPr>
            <a:xfrm>
              <a:off x="2462789" y="2751713"/>
              <a:ext cx="90000" cy="90000"/>
            </a:xfrm>
            <a:prstGeom prst="ellipse">
              <a:avLst/>
            </a:prstGeom>
            <a:solidFill>
              <a:srgbClr val="0E0E0E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17"/>
            <p:cNvSpPr/>
            <p:nvPr/>
          </p:nvSpPr>
          <p:spPr>
            <a:xfrm>
              <a:off x="3585145" y="3115424"/>
              <a:ext cx="86727" cy="86727"/>
            </a:xfrm>
            <a:prstGeom prst="ellipse">
              <a:avLst/>
            </a:prstGeom>
            <a:solidFill>
              <a:srgbClr val="0E0E0E">
                <a:alpha val="5636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/>
          </p:nvSpPr>
          <p:spPr>
            <a:xfrm>
              <a:off x="4404884" y="3255982"/>
              <a:ext cx="83455" cy="83455"/>
            </a:xfrm>
            <a:prstGeom prst="ellipse">
              <a:avLst/>
            </a:prstGeom>
            <a:solidFill>
              <a:srgbClr val="0E0E0E">
                <a:alpha val="52727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椭圆 19"/>
            <p:cNvSpPr/>
            <p:nvPr/>
          </p:nvSpPr>
          <p:spPr>
            <a:xfrm>
              <a:off x="3570425" y="3641186"/>
              <a:ext cx="80182" cy="80182"/>
            </a:xfrm>
            <a:prstGeom prst="ellipse">
              <a:avLst/>
            </a:prstGeom>
            <a:solidFill>
              <a:srgbClr val="0E0E0E">
                <a:alpha val="4909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椭圆 20"/>
            <p:cNvSpPr/>
            <p:nvPr/>
          </p:nvSpPr>
          <p:spPr>
            <a:xfrm>
              <a:off x="5595571" y="3274689"/>
              <a:ext cx="76909" cy="76909"/>
            </a:xfrm>
            <a:prstGeom prst="ellipse">
              <a:avLst/>
            </a:prstGeom>
            <a:solidFill>
              <a:srgbClr val="0E0E0E">
                <a:alpha val="45455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椭圆 21"/>
            <p:cNvSpPr/>
            <p:nvPr/>
          </p:nvSpPr>
          <p:spPr>
            <a:xfrm>
              <a:off x="5883199" y="3467720"/>
              <a:ext cx="45719" cy="45719"/>
            </a:xfrm>
            <a:prstGeom prst="ellipse">
              <a:avLst/>
            </a:prstGeom>
            <a:solidFill>
              <a:srgbClr val="0E0E0E">
                <a:alpha val="4181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4201455" y="3552144"/>
              <a:ext cx="70364" cy="70364"/>
            </a:xfrm>
            <a:prstGeom prst="ellipse">
              <a:avLst/>
            </a:prstGeom>
            <a:solidFill>
              <a:srgbClr val="0E0E0E">
                <a:alpha val="3818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2443111" y="3945706"/>
              <a:ext cx="67091" cy="67091"/>
            </a:xfrm>
            <a:prstGeom prst="ellipse">
              <a:avLst/>
            </a:prstGeom>
            <a:solidFill>
              <a:srgbClr val="0E0E0E">
                <a:alpha val="34545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5" name="椭圆 24"/>
            <p:cNvSpPr/>
            <p:nvPr/>
          </p:nvSpPr>
          <p:spPr>
            <a:xfrm>
              <a:off x="2057454" y="2646587"/>
              <a:ext cx="63818" cy="63818"/>
            </a:xfrm>
            <a:prstGeom prst="ellipse">
              <a:avLst/>
            </a:prstGeom>
            <a:solidFill>
              <a:srgbClr val="0E0E0E">
                <a:alpha val="30909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>
              <a:off x="3089738" y="3647569"/>
              <a:ext cx="60545" cy="60545"/>
            </a:xfrm>
            <a:prstGeom prst="ellipse">
              <a:avLst/>
            </a:prstGeom>
            <a:solidFill>
              <a:srgbClr val="0E0E0E">
                <a:alpha val="2727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7" name="椭圆 26"/>
            <p:cNvSpPr/>
            <p:nvPr/>
          </p:nvSpPr>
          <p:spPr>
            <a:xfrm>
              <a:off x="2779641" y="3085530"/>
              <a:ext cx="57273" cy="57273"/>
            </a:xfrm>
            <a:prstGeom prst="ellipse">
              <a:avLst/>
            </a:prstGeom>
            <a:solidFill>
              <a:srgbClr val="0E0E0E">
                <a:alpha val="2363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椭圆 27"/>
            <p:cNvSpPr/>
            <p:nvPr/>
          </p:nvSpPr>
          <p:spPr>
            <a:xfrm>
              <a:off x="4971733" y="3576882"/>
              <a:ext cx="54000" cy="54000"/>
            </a:xfrm>
            <a:prstGeom prst="ellipse">
              <a:avLst/>
            </a:prstGeom>
            <a:solidFill>
              <a:srgbClr val="0E0E0E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2662550" y="2972994"/>
            <a:ext cx="2720704" cy="871348"/>
            <a:chOff x="2133791" y="2806726"/>
            <a:chExt cx="3351856" cy="1073484"/>
          </a:xfrm>
        </p:grpSpPr>
        <p:sp>
          <p:nvSpPr>
            <p:cNvPr id="45" name="椭圆 44"/>
            <p:cNvSpPr/>
            <p:nvPr/>
          </p:nvSpPr>
          <p:spPr>
            <a:xfrm>
              <a:off x="2653368" y="2894140"/>
              <a:ext cx="53222" cy="53222"/>
            </a:xfrm>
            <a:prstGeom prst="ellipse">
              <a:avLst/>
            </a:prstGeom>
            <a:solidFill>
              <a:srgbClr val="0E0E0E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椭圆 45"/>
            <p:cNvSpPr/>
            <p:nvPr/>
          </p:nvSpPr>
          <p:spPr>
            <a:xfrm>
              <a:off x="3810450" y="3115424"/>
              <a:ext cx="53222" cy="53222"/>
            </a:xfrm>
            <a:prstGeom prst="ellipse">
              <a:avLst/>
            </a:prstGeom>
            <a:solidFill>
              <a:srgbClr val="0E0E0E">
                <a:alpha val="5636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椭圆 46"/>
            <p:cNvSpPr/>
            <p:nvPr/>
          </p:nvSpPr>
          <p:spPr>
            <a:xfrm>
              <a:off x="4795058" y="3166540"/>
              <a:ext cx="53222" cy="53222"/>
            </a:xfrm>
            <a:prstGeom prst="ellipse">
              <a:avLst/>
            </a:prstGeom>
            <a:solidFill>
              <a:srgbClr val="0E0E0E">
                <a:alpha val="52727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椭圆 47"/>
            <p:cNvSpPr/>
            <p:nvPr/>
          </p:nvSpPr>
          <p:spPr>
            <a:xfrm>
              <a:off x="3672010" y="3635948"/>
              <a:ext cx="53222" cy="53222"/>
            </a:xfrm>
            <a:prstGeom prst="ellipse">
              <a:avLst/>
            </a:prstGeom>
            <a:solidFill>
              <a:srgbClr val="0E0E0E">
                <a:alpha val="4909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椭圆 48"/>
            <p:cNvSpPr/>
            <p:nvPr/>
          </p:nvSpPr>
          <p:spPr>
            <a:xfrm>
              <a:off x="5285021" y="3230316"/>
              <a:ext cx="53222" cy="53222"/>
            </a:xfrm>
            <a:prstGeom prst="ellipse">
              <a:avLst/>
            </a:prstGeom>
            <a:solidFill>
              <a:srgbClr val="0E0E0E">
                <a:alpha val="45455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椭圆 49"/>
            <p:cNvSpPr/>
            <p:nvPr/>
          </p:nvSpPr>
          <p:spPr>
            <a:xfrm>
              <a:off x="5432425" y="3479415"/>
              <a:ext cx="53222" cy="53222"/>
            </a:xfrm>
            <a:prstGeom prst="ellipse">
              <a:avLst/>
            </a:prstGeom>
            <a:solidFill>
              <a:srgbClr val="0E0E0E">
                <a:alpha val="4181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椭圆 50"/>
            <p:cNvSpPr/>
            <p:nvPr/>
          </p:nvSpPr>
          <p:spPr>
            <a:xfrm>
              <a:off x="4574638" y="3506114"/>
              <a:ext cx="53222" cy="53222"/>
            </a:xfrm>
            <a:prstGeom prst="ellipse">
              <a:avLst/>
            </a:prstGeom>
            <a:solidFill>
              <a:srgbClr val="0E0E0E">
                <a:alpha val="3818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椭圆 51"/>
            <p:cNvSpPr/>
            <p:nvPr/>
          </p:nvSpPr>
          <p:spPr>
            <a:xfrm>
              <a:off x="2419641" y="3826988"/>
              <a:ext cx="53222" cy="53222"/>
            </a:xfrm>
            <a:prstGeom prst="ellipse">
              <a:avLst/>
            </a:prstGeom>
            <a:solidFill>
              <a:srgbClr val="0E0E0E">
                <a:alpha val="34545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3" name="椭圆 52"/>
            <p:cNvSpPr/>
            <p:nvPr/>
          </p:nvSpPr>
          <p:spPr>
            <a:xfrm>
              <a:off x="2133791" y="2806726"/>
              <a:ext cx="53222" cy="53222"/>
            </a:xfrm>
            <a:prstGeom prst="ellipse">
              <a:avLst/>
            </a:prstGeom>
            <a:solidFill>
              <a:srgbClr val="0E0E0E">
                <a:alpha val="30909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椭圆 53"/>
            <p:cNvSpPr/>
            <p:nvPr/>
          </p:nvSpPr>
          <p:spPr>
            <a:xfrm>
              <a:off x="3061163" y="3609469"/>
              <a:ext cx="53222" cy="53222"/>
            </a:xfrm>
            <a:prstGeom prst="ellipse">
              <a:avLst/>
            </a:prstGeom>
            <a:solidFill>
              <a:srgbClr val="0E0E0E">
                <a:alpha val="2727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椭圆 54"/>
            <p:cNvSpPr/>
            <p:nvPr/>
          </p:nvSpPr>
          <p:spPr>
            <a:xfrm>
              <a:off x="2810121" y="3085530"/>
              <a:ext cx="53222" cy="53222"/>
            </a:xfrm>
            <a:prstGeom prst="ellipse">
              <a:avLst/>
            </a:prstGeom>
            <a:solidFill>
              <a:srgbClr val="0E0E0E">
                <a:alpha val="2363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椭圆 55"/>
            <p:cNvSpPr/>
            <p:nvPr/>
          </p:nvSpPr>
          <p:spPr>
            <a:xfrm>
              <a:off x="4971734" y="3614433"/>
              <a:ext cx="53222" cy="53222"/>
            </a:xfrm>
            <a:prstGeom prst="ellipse">
              <a:avLst/>
            </a:prstGeom>
            <a:solidFill>
              <a:srgbClr val="0E0E0E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7" name="文本框 56"/>
          <p:cNvSpPr txBox="1"/>
          <p:nvPr/>
        </p:nvSpPr>
        <p:spPr>
          <a:xfrm>
            <a:off x="1306966" y="1782039"/>
            <a:ext cx="3522115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600" spc="100" dirty="0">
                <a:latin typeface="明兰" panose="02010600030101010101" pitchFamily="2" charset="-122"/>
                <a:ea typeface="明兰" panose="02010600030101010101" pitchFamily="2" charset="-122"/>
              </a:rPr>
              <a:t>Part </a:t>
            </a:r>
            <a:r>
              <a:rPr lang="en-US" altLang="zh-CN" sz="11500" spc="100" dirty="0">
                <a:latin typeface="明兰" panose="02010600030101010101" pitchFamily="2" charset="-122"/>
                <a:ea typeface="明兰" panose="02010600030101010101" pitchFamily="2" charset="-122"/>
              </a:rPr>
              <a:t>1</a:t>
            </a:r>
            <a:endParaRPr lang="zh-CN" altLang="en-US" sz="6600" spc="100" dirty="0">
              <a:latin typeface="明兰" panose="02010600030101010101" pitchFamily="2" charset="-122"/>
              <a:ea typeface="明兰" panose="02010600030101010101" pitchFamily="2" charset="-122"/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6800641" y="3848578"/>
            <a:ext cx="31666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spc="3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Introduction</a:t>
            </a:r>
            <a:endParaRPr lang="zh-CN" altLang="en-US" sz="1400" spc="3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50730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57" grpId="0"/>
      <p:bldP spid="5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A_图片 16"/>
          <p:cNvSpPr/>
          <p:nvPr>
            <p:custDataLst>
              <p:tags r:id="rId1"/>
            </p:custDataLst>
          </p:nvPr>
        </p:nvSpPr>
        <p:spPr>
          <a:xfrm>
            <a:off x="2878500" y="1365008"/>
            <a:ext cx="5560251" cy="4238436"/>
          </a:xfrm>
          <a:custGeom>
            <a:avLst/>
            <a:gdLst/>
            <a:ahLst/>
            <a:cxnLst/>
            <a:rect l="0" t="0" r="0" b="0"/>
            <a:pathLst>
              <a:path w="8019913" h="6113371">
                <a:moveTo>
                  <a:pt x="0" y="0"/>
                </a:moveTo>
                <a:lnTo>
                  <a:pt x="8019912" y="0"/>
                </a:lnTo>
                <a:lnTo>
                  <a:pt x="8019912" y="6113370"/>
                </a:lnTo>
                <a:lnTo>
                  <a:pt x="0" y="6113370"/>
                </a:lnTo>
                <a:close/>
              </a:path>
            </a:pathLst>
          </a:custGeom>
          <a:blipFill dpi="0" rotWithShape="1">
            <a:blip r:embed="rId3" cstate="email">
              <a:alphaModFix amt="15000"/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brightnessContrast bright="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/>
          </a:p>
        </p:txBody>
      </p:sp>
      <p:grpSp>
        <p:nvGrpSpPr>
          <p:cNvPr id="48" name="组合 47"/>
          <p:cNvGrpSpPr/>
          <p:nvPr/>
        </p:nvGrpSpPr>
        <p:grpSpPr>
          <a:xfrm>
            <a:off x="1689369" y="1977834"/>
            <a:ext cx="1535544" cy="1535544"/>
            <a:chOff x="2412445" y="1981221"/>
            <a:chExt cx="1535544" cy="1535544"/>
          </a:xfrm>
        </p:grpSpPr>
        <p:sp>
          <p:nvSpPr>
            <p:cNvPr id="49" name="椭圆 48"/>
            <p:cNvSpPr/>
            <p:nvPr/>
          </p:nvSpPr>
          <p:spPr>
            <a:xfrm>
              <a:off x="2412445" y="1981221"/>
              <a:ext cx="1535544" cy="1535544"/>
            </a:xfrm>
            <a:prstGeom prst="ellipse">
              <a:avLst/>
            </a:prstGeom>
            <a:solidFill>
              <a:schemeClr val="tx1"/>
            </a:solidFill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0" name="等腰三角形 49"/>
            <p:cNvSpPr/>
            <p:nvPr/>
          </p:nvSpPr>
          <p:spPr>
            <a:xfrm rot="13899583">
              <a:off x="2859391" y="2302335"/>
              <a:ext cx="461942" cy="715375"/>
            </a:xfrm>
            <a:prstGeom prst="triangle">
              <a:avLst>
                <a:gd name="adj" fmla="val 23089"/>
              </a:avLst>
            </a:prstGeom>
            <a:solidFill>
              <a:srgbClr val="DBDBDB">
                <a:alpha val="12000"/>
              </a:srgbClr>
            </a:solidFill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1" name="等腰三角形 50"/>
            <p:cNvSpPr/>
            <p:nvPr/>
          </p:nvSpPr>
          <p:spPr>
            <a:xfrm rot="18432766">
              <a:off x="3078997" y="1868413"/>
              <a:ext cx="375753" cy="1122108"/>
            </a:xfrm>
            <a:prstGeom prst="triangle">
              <a:avLst>
                <a:gd name="adj" fmla="val 11649"/>
              </a:avLst>
            </a:prstGeom>
            <a:solidFill>
              <a:srgbClr val="DBDBDB">
                <a:alpha val="12000"/>
              </a:srgbClr>
            </a:solidFill>
          </p:spPr>
          <p:txBody>
            <a:bodyPr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2" name="等腰三角形 51"/>
            <p:cNvSpPr/>
            <p:nvPr/>
          </p:nvSpPr>
          <p:spPr>
            <a:xfrm rot="18708038">
              <a:off x="2864269" y="2590164"/>
              <a:ext cx="461942" cy="715375"/>
            </a:xfrm>
            <a:prstGeom prst="triangle">
              <a:avLst>
                <a:gd name="adj" fmla="val 23089"/>
              </a:avLst>
            </a:prstGeom>
            <a:solidFill>
              <a:srgbClr val="DBDBDB">
                <a:alpha val="12000"/>
              </a:srgbClr>
            </a:solidFill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3" name="等腰三角形 52"/>
            <p:cNvSpPr/>
            <p:nvPr/>
          </p:nvSpPr>
          <p:spPr>
            <a:xfrm rot="1214989">
              <a:off x="2636430" y="2394824"/>
              <a:ext cx="461942" cy="715375"/>
            </a:xfrm>
            <a:prstGeom prst="triangle">
              <a:avLst>
                <a:gd name="adj" fmla="val 23089"/>
              </a:avLst>
            </a:prstGeom>
            <a:solidFill>
              <a:srgbClr val="DBDBDB">
                <a:alpha val="12000"/>
              </a:srgbClr>
            </a:solidFill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54" name="组合 53"/>
          <p:cNvGrpSpPr/>
          <p:nvPr/>
        </p:nvGrpSpPr>
        <p:grpSpPr>
          <a:xfrm>
            <a:off x="4067338" y="1648701"/>
            <a:ext cx="72000" cy="3973555"/>
            <a:chOff x="6060000" y="1941011"/>
            <a:chExt cx="72000" cy="3973555"/>
          </a:xfrm>
        </p:grpSpPr>
        <p:cxnSp>
          <p:nvCxnSpPr>
            <p:cNvPr id="55" name="直接连接符 54"/>
            <p:cNvCxnSpPr>
              <a:stCxn id="56" idx="4"/>
              <a:endCxn id="57" idx="0"/>
            </p:cNvCxnSpPr>
            <p:nvPr/>
          </p:nvCxnSpPr>
          <p:spPr>
            <a:xfrm flipV="1">
              <a:off x="6096000" y="2013011"/>
              <a:ext cx="0" cy="382955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椭圆 55"/>
            <p:cNvSpPr/>
            <p:nvPr/>
          </p:nvSpPr>
          <p:spPr>
            <a:xfrm rot="10800000" flipH="1">
              <a:off x="6060000" y="5842566"/>
              <a:ext cx="72000" cy="72000"/>
            </a:xfrm>
            <a:prstGeom prst="ellipse">
              <a:avLst/>
            </a:prstGeom>
            <a:solidFill>
              <a:schemeClr val="tx1"/>
            </a:solidFill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 rot="10800000" flipH="1">
              <a:off x="6060000" y="1941011"/>
              <a:ext cx="72000" cy="72000"/>
            </a:xfrm>
            <a:prstGeom prst="ellipse">
              <a:avLst/>
            </a:prstGeom>
            <a:solidFill>
              <a:schemeClr val="tx1"/>
            </a:solidFill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45" name="组合 47"/>
          <p:cNvGrpSpPr/>
          <p:nvPr/>
        </p:nvGrpSpPr>
        <p:grpSpPr>
          <a:xfrm>
            <a:off x="5180813" y="1977834"/>
            <a:ext cx="1535544" cy="1535544"/>
            <a:chOff x="2412445" y="1981221"/>
            <a:chExt cx="1535544" cy="1535544"/>
          </a:xfrm>
        </p:grpSpPr>
        <p:sp>
          <p:nvSpPr>
            <p:cNvPr id="46" name="椭圆 48"/>
            <p:cNvSpPr/>
            <p:nvPr/>
          </p:nvSpPr>
          <p:spPr>
            <a:xfrm>
              <a:off x="2412445" y="1981221"/>
              <a:ext cx="1535544" cy="1535544"/>
            </a:xfrm>
            <a:prstGeom prst="ellipse">
              <a:avLst/>
            </a:prstGeom>
            <a:solidFill>
              <a:schemeClr val="tx1"/>
            </a:solidFill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7" name="等腰三角形 46"/>
            <p:cNvSpPr/>
            <p:nvPr/>
          </p:nvSpPr>
          <p:spPr>
            <a:xfrm rot="13899583">
              <a:off x="2859391" y="2302335"/>
              <a:ext cx="461942" cy="715375"/>
            </a:xfrm>
            <a:prstGeom prst="triangle">
              <a:avLst>
                <a:gd name="adj" fmla="val 23089"/>
              </a:avLst>
            </a:prstGeom>
            <a:solidFill>
              <a:srgbClr val="DBDBDB">
                <a:alpha val="12000"/>
              </a:srgbClr>
            </a:solidFill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8" name="等腰三角形 57"/>
            <p:cNvSpPr/>
            <p:nvPr/>
          </p:nvSpPr>
          <p:spPr>
            <a:xfrm rot="18432766">
              <a:off x="3078997" y="1868413"/>
              <a:ext cx="375753" cy="1122108"/>
            </a:xfrm>
            <a:prstGeom prst="triangle">
              <a:avLst>
                <a:gd name="adj" fmla="val 11649"/>
              </a:avLst>
            </a:prstGeom>
            <a:solidFill>
              <a:srgbClr val="DBDBDB">
                <a:alpha val="12000"/>
              </a:srgbClr>
            </a:solidFill>
          </p:spPr>
          <p:txBody>
            <a:bodyPr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9" name="等腰三角形 58"/>
            <p:cNvSpPr/>
            <p:nvPr/>
          </p:nvSpPr>
          <p:spPr>
            <a:xfrm rot="18708038">
              <a:off x="2864269" y="2590164"/>
              <a:ext cx="461942" cy="715375"/>
            </a:xfrm>
            <a:prstGeom prst="triangle">
              <a:avLst>
                <a:gd name="adj" fmla="val 23089"/>
              </a:avLst>
            </a:prstGeom>
            <a:solidFill>
              <a:srgbClr val="DBDBDB">
                <a:alpha val="12000"/>
              </a:srgbClr>
            </a:solidFill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60" name="等腰三角形 59"/>
            <p:cNvSpPr/>
            <p:nvPr/>
          </p:nvSpPr>
          <p:spPr>
            <a:xfrm rot="1214989">
              <a:off x="2636430" y="2394824"/>
              <a:ext cx="461942" cy="715375"/>
            </a:xfrm>
            <a:prstGeom prst="triangle">
              <a:avLst>
                <a:gd name="adj" fmla="val 23089"/>
              </a:avLst>
            </a:prstGeom>
            <a:solidFill>
              <a:srgbClr val="DBDBDB">
                <a:alpha val="12000"/>
              </a:srgbClr>
            </a:solidFill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70" name="组合 69"/>
          <p:cNvGrpSpPr/>
          <p:nvPr/>
        </p:nvGrpSpPr>
        <p:grpSpPr>
          <a:xfrm>
            <a:off x="867496" y="3719585"/>
            <a:ext cx="3237355" cy="1646984"/>
            <a:chOff x="754598" y="2068429"/>
            <a:chExt cx="3237355" cy="1646984"/>
          </a:xfrm>
        </p:grpSpPr>
        <p:sp>
          <p:nvSpPr>
            <p:cNvPr id="71" name="文本框 70"/>
            <p:cNvSpPr txBox="1"/>
            <p:nvPr/>
          </p:nvSpPr>
          <p:spPr>
            <a:xfrm>
              <a:off x="1356754" y="2068429"/>
              <a:ext cx="2031317" cy="525974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TW" altLang="en-US" sz="2400" dirty="0" smtClean="0">
                  <a:solidFill>
                    <a:srgbClr val="000000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重現論文研究</a:t>
              </a:r>
              <a:endParaRPr lang="zh-CN" altLang="en-US" sz="24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72" name="矩形 71"/>
            <p:cNvSpPr/>
            <p:nvPr/>
          </p:nvSpPr>
          <p:spPr>
            <a:xfrm>
              <a:off x="754598" y="2502777"/>
              <a:ext cx="3237355" cy="1212636"/>
            </a:xfrm>
            <a:prstGeom prst="rect">
              <a:avLst/>
            </a:prstGeom>
          </p:spPr>
          <p:txBody>
            <a:bodyPr wrap="square" lIns="91436" tIns="45718" rIns="91436" bIns="45718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TW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論文題目：</a:t>
              </a:r>
              <a:endPara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algn="ctr">
                <a:lnSpc>
                  <a:spcPct val="130000"/>
                </a:lnSpc>
              </a:pPr>
              <a:r>
                <a:rPr lang="zh-TW" altLang="en-US" sz="1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禁忌搜尋法與遺傳演算法混合模式在地下水</a:t>
              </a:r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復育</a:t>
              </a:r>
              <a:r>
                <a:rPr lang="zh-TW" altLang="en-US" sz="1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優選問題之</a:t>
              </a:r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應用</a:t>
              </a:r>
              <a:endParaRPr lang="en-US" altLang="zh-TW" sz="1400" dirty="0" smtClean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  <a:p>
              <a:pPr algn="ctr">
                <a:lnSpc>
                  <a:spcPct val="130000"/>
                </a:lnSpc>
              </a:pPr>
              <a:r>
                <a:rPr lang="en-US" altLang="zh-TW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(</a:t>
              </a:r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比較</a:t>
              </a:r>
              <a:r>
                <a:rPr lang="en-US" altLang="zh-TW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TABU</a:t>
              </a:r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 </a:t>
              </a:r>
              <a:r>
                <a:rPr lang="en-US" altLang="zh-TW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&amp;</a:t>
              </a:r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 </a:t>
              </a:r>
              <a:r>
                <a:rPr lang="en-US" altLang="zh-TW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GA</a:t>
              </a:r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 </a:t>
              </a:r>
              <a:r>
                <a:rPr lang="en-US" altLang="zh-TW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&amp;</a:t>
              </a:r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 </a:t>
              </a:r>
              <a:r>
                <a:rPr lang="en-US" altLang="zh-TW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GA+TABU)</a:t>
              </a:r>
              <a:endParaRPr lang="zh-CN" altLang="en-US" sz="14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83" name="文本框 82"/>
          <p:cNvSpPr txBox="1"/>
          <p:nvPr/>
        </p:nvSpPr>
        <p:spPr>
          <a:xfrm>
            <a:off x="1994946" y="2426080"/>
            <a:ext cx="902803" cy="598878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TW" altLang="en-US" sz="2800" dirty="0" smtClean="0">
                <a:solidFill>
                  <a:schemeClr val="bg1"/>
                </a:solidFill>
                <a:latin typeface="明兰" panose="02010600030101010101" pitchFamily="2" charset="-122"/>
                <a:ea typeface="明兰" panose="02010600030101010101" pitchFamily="2" charset="-122"/>
              </a:rPr>
              <a:t>目標</a:t>
            </a:r>
            <a:endParaRPr lang="zh-CN" altLang="en-US" sz="2800" dirty="0">
              <a:solidFill>
                <a:schemeClr val="bg1"/>
              </a:solidFill>
              <a:latin typeface="明兰" panose="02010600030101010101" pitchFamily="2" charset="-122"/>
              <a:ea typeface="明兰" panose="02010600030101010101" pitchFamily="2" charset="-122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7A300C78-2589-4F09-B093-850A10B5F87D}"/>
              </a:ext>
            </a:extLst>
          </p:cNvPr>
          <p:cNvSpPr/>
          <p:nvPr/>
        </p:nvSpPr>
        <p:spPr>
          <a:xfrm>
            <a:off x="1004715" y="487478"/>
            <a:ext cx="103105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3200" spc="100" dirty="0">
                <a:latin typeface="標楷體" panose="03000509000000000000" pitchFamily="65" charset="-120"/>
                <a:ea typeface="標楷體" panose="03000509000000000000" pitchFamily="65" charset="-120"/>
              </a:rPr>
              <a:t>簡介</a:t>
            </a:r>
            <a:endParaRPr lang="zh-CN" altLang="en-US" sz="3200" spc="1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grpSp>
        <p:nvGrpSpPr>
          <p:cNvPr id="88" name="组合 1"/>
          <p:cNvGrpSpPr/>
          <p:nvPr/>
        </p:nvGrpSpPr>
        <p:grpSpPr>
          <a:xfrm>
            <a:off x="4908753" y="1743035"/>
            <a:ext cx="2005142" cy="2005142"/>
            <a:chOff x="4879329" y="2160187"/>
            <a:chExt cx="2005142" cy="2005142"/>
          </a:xfrm>
        </p:grpSpPr>
        <p:sp>
          <p:nvSpPr>
            <p:cNvPr id="89" name="矩形 88"/>
            <p:cNvSpPr/>
            <p:nvPr/>
          </p:nvSpPr>
          <p:spPr>
            <a:xfrm rot="16200000">
              <a:off x="5386832" y="2314834"/>
              <a:ext cx="990000" cy="1672358"/>
            </a:xfrm>
            <a:prstGeom prst="rect">
              <a:avLst/>
            </a:prstGeom>
            <a:noFill/>
            <a:ln>
              <a:solidFill>
                <a:srgbClr val="DBDBDB"/>
              </a:solidFill>
            </a:ln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90" name="矩形 89"/>
            <p:cNvSpPr/>
            <p:nvPr/>
          </p:nvSpPr>
          <p:spPr>
            <a:xfrm rot="1800000">
              <a:off x="5386832" y="2314834"/>
              <a:ext cx="990000" cy="1672358"/>
            </a:xfrm>
            <a:prstGeom prst="rect">
              <a:avLst/>
            </a:prstGeom>
            <a:noFill/>
            <a:ln>
              <a:solidFill>
                <a:srgbClr val="DBDBDB"/>
              </a:solidFill>
            </a:ln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91" name="矩形 90"/>
            <p:cNvSpPr/>
            <p:nvPr/>
          </p:nvSpPr>
          <p:spPr>
            <a:xfrm rot="9000000">
              <a:off x="5386832" y="2314834"/>
              <a:ext cx="990000" cy="1672358"/>
            </a:xfrm>
            <a:prstGeom prst="rect">
              <a:avLst/>
            </a:prstGeom>
            <a:noFill/>
            <a:ln>
              <a:solidFill>
                <a:srgbClr val="DBDBDB"/>
              </a:solidFill>
            </a:ln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grpSp>
          <p:nvGrpSpPr>
            <p:cNvPr id="92" name="组合 7"/>
            <p:cNvGrpSpPr/>
            <p:nvPr/>
          </p:nvGrpSpPr>
          <p:grpSpPr>
            <a:xfrm>
              <a:off x="4879329" y="2160187"/>
              <a:ext cx="2005142" cy="2005142"/>
              <a:chOff x="5700612" y="0"/>
              <a:chExt cx="1537554" cy="1537554"/>
            </a:xfrm>
          </p:grpSpPr>
          <p:sp>
            <p:nvSpPr>
              <p:cNvPr id="93" name="椭圆 8"/>
              <p:cNvSpPr/>
              <p:nvPr/>
            </p:nvSpPr>
            <p:spPr>
              <a:xfrm>
                <a:off x="5700612" y="750777"/>
                <a:ext cx="36000" cy="36000"/>
              </a:xfrm>
              <a:prstGeom prst="ellipse">
                <a:avLst/>
              </a:prstGeom>
              <a:solidFill>
                <a:schemeClr val="tx1"/>
              </a:solidFill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94" name="椭圆 9"/>
              <p:cNvSpPr/>
              <p:nvPr/>
            </p:nvSpPr>
            <p:spPr>
              <a:xfrm>
                <a:off x="5801197" y="375388"/>
                <a:ext cx="36000" cy="36000"/>
              </a:xfrm>
              <a:prstGeom prst="ellipse">
                <a:avLst/>
              </a:prstGeom>
              <a:solidFill>
                <a:schemeClr val="tx1"/>
              </a:solidFill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95" name="椭圆 10"/>
              <p:cNvSpPr/>
              <p:nvPr/>
            </p:nvSpPr>
            <p:spPr>
              <a:xfrm>
                <a:off x="6076000" y="100585"/>
                <a:ext cx="36000" cy="36000"/>
              </a:xfrm>
              <a:prstGeom prst="ellipse">
                <a:avLst/>
              </a:prstGeom>
              <a:solidFill>
                <a:schemeClr val="tx1"/>
              </a:solidFill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96" name="椭圆 11"/>
              <p:cNvSpPr/>
              <p:nvPr/>
            </p:nvSpPr>
            <p:spPr>
              <a:xfrm>
                <a:off x="6451389" y="0"/>
                <a:ext cx="36000" cy="36000"/>
              </a:xfrm>
              <a:prstGeom prst="ellipse">
                <a:avLst/>
              </a:prstGeom>
              <a:solidFill>
                <a:schemeClr val="tx1"/>
              </a:solidFill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97" name="椭圆 12"/>
              <p:cNvSpPr/>
              <p:nvPr/>
            </p:nvSpPr>
            <p:spPr>
              <a:xfrm>
                <a:off x="6826777" y="100585"/>
                <a:ext cx="36000" cy="36000"/>
              </a:xfrm>
              <a:prstGeom prst="ellipse">
                <a:avLst/>
              </a:prstGeom>
              <a:solidFill>
                <a:schemeClr val="tx1"/>
              </a:solidFill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98" name="椭圆 13"/>
              <p:cNvSpPr/>
              <p:nvPr/>
            </p:nvSpPr>
            <p:spPr>
              <a:xfrm>
                <a:off x="7101581" y="375388"/>
                <a:ext cx="36000" cy="36000"/>
              </a:xfrm>
              <a:prstGeom prst="ellipse">
                <a:avLst/>
              </a:prstGeom>
              <a:solidFill>
                <a:schemeClr val="tx1"/>
              </a:solidFill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99" name="椭圆 14"/>
              <p:cNvSpPr/>
              <p:nvPr/>
            </p:nvSpPr>
            <p:spPr>
              <a:xfrm>
                <a:off x="7202166" y="750777"/>
                <a:ext cx="36000" cy="36000"/>
              </a:xfrm>
              <a:prstGeom prst="ellipse">
                <a:avLst/>
              </a:prstGeom>
              <a:solidFill>
                <a:schemeClr val="tx1"/>
              </a:solidFill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00" name="椭圆 15"/>
              <p:cNvSpPr/>
              <p:nvPr/>
            </p:nvSpPr>
            <p:spPr>
              <a:xfrm>
                <a:off x="7101581" y="1126165"/>
                <a:ext cx="36000" cy="36000"/>
              </a:xfrm>
              <a:prstGeom prst="ellipse">
                <a:avLst/>
              </a:prstGeom>
              <a:solidFill>
                <a:schemeClr val="tx1"/>
              </a:solidFill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01" name="椭圆 16"/>
              <p:cNvSpPr/>
              <p:nvPr/>
            </p:nvSpPr>
            <p:spPr>
              <a:xfrm>
                <a:off x="6826777" y="1400969"/>
                <a:ext cx="36000" cy="36000"/>
              </a:xfrm>
              <a:prstGeom prst="ellipse">
                <a:avLst/>
              </a:prstGeom>
              <a:solidFill>
                <a:schemeClr val="tx1"/>
              </a:solidFill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02" name="椭圆 17"/>
              <p:cNvSpPr/>
              <p:nvPr/>
            </p:nvSpPr>
            <p:spPr>
              <a:xfrm>
                <a:off x="6451389" y="1501554"/>
                <a:ext cx="36000" cy="36000"/>
              </a:xfrm>
              <a:prstGeom prst="ellipse">
                <a:avLst/>
              </a:prstGeom>
              <a:solidFill>
                <a:schemeClr val="tx1"/>
              </a:solidFill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03" name="椭圆 18"/>
              <p:cNvSpPr/>
              <p:nvPr/>
            </p:nvSpPr>
            <p:spPr>
              <a:xfrm>
                <a:off x="6076000" y="1400969"/>
                <a:ext cx="36000" cy="36000"/>
              </a:xfrm>
              <a:prstGeom prst="ellipse">
                <a:avLst/>
              </a:prstGeom>
              <a:solidFill>
                <a:schemeClr val="tx1"/>
              </a:solidFill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04" name="椭圆 19"/>
              <p:cNvSpPr/>
              <p:nvPr/>
            </p:nvSpPr>
            <p:spPr>
              <a:xfrm>
                <a:off x="5801197" y="1126165"/>
                <a:ext cx="36000" cy="36000"/>
              </a:xfrm>
              <a:prstGeom prst="ellipse">
                <a:avLst/>
              </a:prstGeom>
              <a:solidFill>
                <a:schemeClr val="tx1"/>
              </a:solidFill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61" name="组合 69"/>
          <p:cNvGrpSpPr/>
          <p:nvPr/>
        </p:nvGrpSpPr>
        <p:grpSpPr>
          <a:xfrm>
            <a:off x="4344432" y="3719585"/>
            <a:ext cx="3262423" cy="2207137"/>
            <a:chOff x="740090" y="2068429"/>
            <a:chExt cx="3262423" cy="2207137"/>
          </a:xfrm>
        </p:grpSpPr>
        <p:sp>
          <p:nvSpPr>
            <p:cNvPr id="62" name="文本框 70"/>
            <p:cNvSpPr txBox="1"/>
            <p:nvPr/>
          </p:nvSpPr>
          <p:spPr>
            <a:xfrm>
              <a:off x="740090" y="2068429"/>
              <a:ext cx="3262423" cy="572460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TW" altLang="en-US" sz="2400" dirty="0" smtClean="0">
                  <a:solidFill>
                    <a:srgbClr val="000000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比較兩種及混合演算法</a:t>
              </a:r>
              <a:endParaRPr lang="zh-CN" altLang="en-US" sz="24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63" name="矩形 62"/>
            <p:cNvSpPr/>
            <p:nvPr/>
          </p:nvSpPr>
          <p:spPr>
            <a:xfrm>
              <a:off x="754598" y="2502777"/>
              <a:ext cx="3237355" cy="1772789"/>
            </a:xfrm>
            <a:prstGeom prst="rect">
              <a:avLst/>
            </a:prstGeom>
          </p:spPr>
          <p:txBody>
            <a:bodyPr wrap="square" lIns="91436" tIns="45718" rIns="91436" bIns="45718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TW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我的作法：</a:t>
              </a:r>
              <a:endPara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algn="ctr">
                <a:lnSpc>
                  <a:spcPct val="130000"/>
                </a:lnSpc>
              </a:pPr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完成 </a:t>
              </a:r>
              <a:r>
                <a:rPr lang="en-US" altLang="zh-TW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GA</a:t>
              </a:r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 </a:t>
              </a:r>
              <a:r>
                <a:rPr lang="en-US" altLang="zh-TW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&amp;</a:t>
              </a:r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 </a:t>
              </a:r>
              <a:r>
                <a:rPr lang="en-US" altLang="zh-TW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TABU</a:t>
              </a:r>
              <a:r>
                <a:rPr lang="zh-TW" altLang="en-US" sz="14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 以外，</a:t>
              </a:r>
              <a:endParaRPr lang="en-US" altLang="zh-TW" sz="1400" dirty="0" smtClean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  <a:p>
              <a:pPr algn="ctr">
                <a:lnSpc>
                  <a:spcPct val="130000"/>
                </a:lnSpc>
              </a:pPr>
              <a:r>
                <a:rPr lang="en-US" altLang="zh-TW" sz="1400" b="1" dirty="0" smtClean="0">
                  <a:solidFill>
                    <a:srgbClr val="FF0000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TABU</a:t>
              </a:r>
              <a:r>
                <a:rPr lang="zh-TW" altLang="en-US" sz="1400" b="1" dirty="0" smtClean="0">
                  <a:solidFill>
                    <a:srgbClr val="FF0000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：兩種完全受禁忌</a:t>
              </a:r>
              <a:r>
                <a:rPr lang="zh-TW" altLang="en-US" sz="1400" b="1" dirty="0">
                  <a:solidFill>
                    <a:srgbClr val="FF0000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名單</a:t>
              </a:r>
              <a:r>
                <a:rPr lang="zh-TW" altLang="en-US" sz="1400" b="1" dirty="0" smtClean="0">
                  <a:solidFill>
                    <a:srgbClr val="FF0000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拘束的選擇</a:t>
              </a:r>
              <a:endParaRPr lang="en-US" altLang="zh-TW" sz="1400" b="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endParaRPr>
            </a:p>
            <a:p>
              <a:pPr algn="ctr">
                <a:lnSpc>
                  <a:spcPct val="130000"/>
                </a:lnSpc>
              </a:pPr>
              <a:r>
                <a:rPr lang="en-US" altLang="zh-TW" sz="1400" b="1" dirty="0" smtClean="0">
                  <a:solidFill>
                    <a:srgbClr val="FF0000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GA</a:t>
              </a:r>
              <a:r>
                <a:rPr lang="zh-TW" altLang="en-US" sz="1400" b="1" dirty="0" smtClean="0">
                  <a:solidFill>
                    <a:srgbClr val="FF0000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：增加區域搜索</a:t>
              </a:r>
              <a:endParaRPr lang="en-US" altLang="zh-TW" sz="14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endParaRPr>
            </a:p>
            <a:p>
              <a:pPr algn="ctr">
                <a:lnSpc>
                  <a:spcPct val="130000"/>
                </a:lnSpc>
              </a:pPr>
              <a:endParaRPr lang="en-US" altLang="zh-CN" sz="1400" dirty="0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  <a:p>
              <a:pPr algn="ctr">
                <a:lnSpc>
                  <a:spcPct val="130000"/>
                </a:lnSpc>
              </a:pPr>
              <a:endParaRPr lang="zh-CN" altLang="en-US" sz="1400" dirty="0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grpSp>
        <p:nvGrpSpPr>
          <p:cNvPr id="64" name="组合 47"/>
          <p:cNvGrpSpPr/>
          <p:nvPr/>
        </p:nvGrpSpPr>
        <p:grpSpPr>
          <a:xfrm>
            <a:off x="8785875" y="1977834"/>
            <a:ext cx="1535544" cy="1535544"/>
            <a:chOff x="2412445" y="1981221"/>
            <a:chExt cx="1535544" cy="1535544"/>
          </a:xfrm>
        </p:grpSpPr>
        <p:sp>
          <p:nvSpPr>
            <p:cNvPr id="65" name="椭圆 48"/>
            <p:cNvSpPr/>
            <p:nvPr/>
          </p:nvSpPr>
          <p:spPr>
            <a:xfrm>
              <a:off x="2412445" y="1981221"/>
              <a:ext cx="1535544" cy="1535544"/>
            </a:xfrm>
            <a:prstGeom prst="ellipse">
              <a:avLst/>
            </a:prstGeom>
            <a:solidFill>
              <a:schemeClr val="tx1"/>
            </a:solidFill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68" name="等腰三角形 67"/>
            <p:cNvSpPr/>
            <p:nvPr/>
          </p:nvSpPr>
          <p:spPr>
            <a:xfrm rot="13899583">
              <a:off x="2859391" y="2302335"/>
              <a:ext cx="461942" cy="715375"/>
            </a:xfrm>
            <a:prstGeom prst="triangle">
              <a:avLst>
                <a:gd name="adj" fmla="val 23089"/>
              </a:avLst>
            </a:prstGeom>
            <a:solidFill>
              <a:srgbClr val="DBDBDB">
                <a:alpha val="12000"/>
              </a:srgbClr>
            </a:solidFill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74" name="等腰三角形 73"/>
            <p:cNvSpPr/>
            <p:nvPr/>
          </p:nvSpPr>
          <p:spPr>
            <a:xfrm rot="18432766">
              <a:off x="3078997" y="1868413"/>
              <a:ext cx="375753" cy="1122108"/>
            </a:xfrm>
            <a:prstGeom prst="triangle">
              <a:avLst>
                <a:gd name="adj" fmla="val 11649"/>
              </a:avLst>
            </a:prstGeom>
            <a:solidFill>
              <a:srgbClr val="DBDBDB">
                <a:alpha val="12000"/>
              </a:srgbClr>
            </a:solidFill>
          </p:spPr>
          <p:txBody>
            <a:bodyPr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75" name="等腰三角形 74"/>
            <p:cNvSpPr/>
            <p:nvPr/>
          </p:nvSpPr>
          <p:spPr>
            <a:xfrm rot="18708038">
              <a:off x="2864269" y="2590164"/>
              <a:ext cx="461942" cy="715375"/>
            </a:xfrm>
            <a:prstGeom prst="triangle">
              <a:avLst>
                <a:gd name="adj" fmla="val 23089"/>
              </a:avLst>
            </a:prstGeom>
            <a:solidFill>
              <a:srgbClr val="DBDBDB">
                <a:alpha val="12000"/>
              </a:srgbClr>
            </a:solidFill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76" name="等腰三角形 75"/>
            <p:cNvSpPr/>
            <p:nvPr/>
          </p:nvSpPr>
          <p:spPr>
            <a:xfrm rot="1214989">
              <a:off x="2636430" y="2394824"/>
              <a:ext cx="461942" cy="715375"/>
            </a:xfrm>
            <a:prstGeom prst="triangle">
              <a:avLst>
                <a:gd name="adj" fmla="val 23089"/>
              </a:avLst>
            </a:prstGeom>
            <a:solidFill>
              <a:srgbClr val="DBDBDB">
                <a:alpha val="12000"/>
              </a:srgbClr>
            </a:solidFill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77" name="组合 69"/>
          <p:cNvGrpSpPr/>
          <p:nvPr/>
        </p:nvGrpSpPr>
        <p:grpSpPr>
          <a:xfrm>
            <a:off x="7964002" y="3719585"/>
            <a:ext cx="3237355" cy="1086830"/>
            <a:chOff x="754598" y="2068429"/>
            <a:chExt cx="3237355" cy="1086830"/>
          </a:xfrm>
        </p:grpSpPr>
        <p:sp>
          <p:nvSpPr>
            <p:cNvPr id="78" name="文本框 70"/>
            <p:cNvSpPr txBox="1"/>
            <p:nvPr/>
          </p:nvSpPr>
          <p:spPr>
            <a:xfrm>
              <a:off x="1615405" y="2068429"/>
              <a:ext cx="1415764" cy="525974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TW" altLang="en-US" sz="2400" dirty="0" smtClean="0">
                  <a:solidFill>
                    <a:srgbClr val="000000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解題類型</a:t>
              </a:r>
              <a:endParaRPr lang="zh-CN" altLang="en-US" sz="24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79" name="矩形 78"/>
            <p:cNvSpPr/>
            <p:nvPr/>
          </p:nvSpPr>
          <p:spPr>
            <a:xfrm>
              <a:off x="754598" y="2502777"/>
              <a:ext cx="3237355" cy="652482"/>
            </a:xfrm>
            <a:prstGeom prst="rect">
              <a:avLst/>
            </a:prstGeom>
          </p:spPr>
          <p:txBody>
            <a:bodyPr wrap="square" lIns="91436" tIns="45718" rIns="91436" bIns="45718">
              <a:spAutoFit/>
            </a:bodyPr>
            <a:lstStyle/>
            <a:p>
              <a:pPr algn="ctr">
                <a:lnSpc>
                  <a:spcPct val="130000"/>
                </a:lnSpc>
              </a:pPr>
              <a:endPara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algn="ctr">
                <a:lnSpc>
                  <a:spcPct val="130000"/>
                </a:lnSpc>
              </a:pPr>
              <a:r>
                <a:rPr lang="zh-TW" altLang="en-US" sz="1400" dirty="0" smtClean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連續優化問題</a:t>
              </a:r>
              <a:r>
                <a:rPr lang="en-US" altLang="zh-TW" sz="1400" dirty="0" smtClean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(COP)</a:t>
              </a:r>
              <a:endParaRPr lang="zh-CN" altLang="en-US" sz="1400" dirty="0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grpSp>
        <p:nvGrpSpPr>
          <p:cNvPr id="80" name="组合 53"/>
          <p:cNvGrpSpPr/>
          <p:nvPr/>
        </p:nvGrpSpPr>
        <p:grpSpPr>
          <a:xfrm>
            <a:off x="7837413" y="1576701"/>
            <a:ext cx="72000" cy="3973555"/>
            <a:chOff x="6060000" y="1941011"/>
            <a:chExt cx="72000" cy="3973555"/>
          </a:xfrm>
        </p:grpSpPr>
        <p:cxnSp>
          <p:nvCxnSpPr>
            <p:cNvPr id="81" name="直接连接符 54"/>
            <p:cNvCxnSpPr>
              <a:stCxn id="82" idx="4"/>
              <a:endCxn id="85" idx="0"/>
            </p:cNvCxnSpPr>
            <p:nvPr/>
          </p:nvCxnSpPr>
          <p:spPr>
            <a:xfrm flipV="1">
              <a:off x="6096000" y="2013011"/>
              <a:ext cx="0" cy="382955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椭圆 55"/>
            <p:cNvSpPr/>
            <p:nvPr/>
          </p:nvSpPr>
          <p:spPr>
            <a:xfrm rot="10800000" flipH="1">
              <a:off x="6060000" y="5842566"/>
              <a:ext cx="72000" cy="72000"/>
            </a:xfrm>
            <a:prstGeom prst="ellipse">
              <a:avLst/>
            </a:prstGeom>
            <a:solidFill>
              <a:schemeClr val="tx1"/>
            </a:solidFill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85" name="椭圆 56"/>
            <p:cNvSpPr/>
            <p:nvPr/>
          </p:nvSpPr>
          <p:spPr>
            <a:xfrm rot="10800000" flipH="1">
              <a:off x="6060000" y="1941011"/>
              <a:ext cx="72000" cy="72000"/>
            </a:xfrm>
            <a:prstGeom prst="ellipse">
              <a:avLst/>
            </a:prstGeom>
            <a:solidFill>
              <a:schemeClr val="tx1"/>
            </a:solidFill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86" name="文本框 82"/>
          <p:cNvSpPr txBox="1"/>
          <p:nvPr/>
        </p:nvSpPr>
        <p:spPr>
          <a:xfrm>
            <a:off x="5494215" y="2426080"/>
            <a:ext cx="902803" cy="598878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TW" altLang="en-US" sz="2800" dirty="0">
                <a:solidFill>
                  <a:schemeClr val="bg1"/>
                </a:solidFill>
                <a:latin typeface="明兰" panose="02010600030101010101" pitchFamily="2" charset="-122"/>
                <a:ea typeface="明兰" panose="02010600030101010101" pitchFamily="2" charset="-122"/>
              </a:rPr>
              <a:t>方法</a:t>
            </a:r>
            <a:endParaRPr lang="zh-CN" altLang="en-US" sz="2800" dirty="0">
              <a:solidFill>
                <a:schemeClr val="bg1"/>
              </a:solidFill>
              <a:latin typeface="明兰" panose="02010600030101010101" pitchFamily="2" charset="-122"/>
              <a:ea typeface="明兰" panose="02010600030101010101" pitchFamily="2" charset="-122"/>
            </a:endParaRPr>
          </a:p>
        </p:txBody>
      </p:sp>
      <p:sp>
        <p:nvSpPr>
          <p:cNvPr id="87" name="文本框 82"/>
          <p:cNvSpPr txBox="1"/>
          <p:nvPr/>
        </p:nvSpPr>
        <p:spPr>
          <a:xfrm>
            <a:off x="9103898" y="2439792"/>
            <a:ext cx="902803" cy="598878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TW" altLang="en-US" sz="2800" dirty="0">
                <a:solidFill>
                  <a:schemeClr val="bg1"/>
                </a:solidFill>
                <a:latin typeface="明兰" panose="02010600030101010101" pitchFamily="2" charset="-122"/>
                <a:ea typeface="明兰" panose="02010600030101010101" pitchFamily="2" charset="-122"/>
              </a:rPr>
              <a:t>範圍</a:t>
            </a:r>
            <a:endParaRPr lang="zh-CN" altLang="en-US" sz="2800" dirty="0">
              <a:solidFill>
                <a:schemeClr val="bg1"/>
              </a:solidFill>
              <a:latin typeface="明兰" panose="02010600030101010101" pitchFamily="2" charset="-122"/>
              <a:ea typeface="明兰" panose="02010600030101010101" pitchFamily="2" charset="-122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4581" y="5312326"/>
            <a:ext cx="3152198" cy="977871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3087" y="4842255"/>
            <a:ext cx="2181409" cy="1272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321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9" presetClass="entr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" presetClass="emph" presetSubtype="0" autoRev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21" dur="200" fill="hold"/>
                                        <p:tgtEl>
                                          <p:spTgt spid="4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2" presetID="49" presetClass="entr" presetSubtype="0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" presetClass="emph" presetSubtype="0" autoRev="1" fill="hold" grpId="1" nodeType="withEffect">
                                  <p:stCondLst>
                                    <p:cond delay="1300"/>
                                  </p:stCondLst>
                                  <p:childTnLst>
                                    <p:animScale>
                                      <p:cBhvr>
                                        <p:cTn id="29" dur="200" fill="hold"/>
                                        <p:tgtEl>
                                          <p:spTgt spid="8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200"/>
                            </p:stCondLst>
                            <p:childTnLst>
                              <p:par>
                                <p:cTn id="3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700"/>
                            </p:stCondLst>
                            <p:childTnLst>
                              <p:par>
                                <p:cTn id="3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49" presetClass="entr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6" presetClass="emph" presetSubtype="0" autoRev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46" dur="200" fill="hold"/>
                                        <p:tgtEl>
                                          <p:spTgt spid="4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700"/>
                            </p:stCondLst>
                            <p:childTnLst>
                              <p:par>
                                <p:cTn id="4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200"/>
                            </p:stCondLst>
                            <p:childTnLst>
                              <p:par>
                                <p:cTn id="5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49" presetClass="entr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49" presetClass="entr" presetSubtype="0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6" presetClass="emph" presetSubtype="0" autoRev="1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71" dur="200" fill="hold"/>
                                        <p:tgtEl>
                                          <p:spTgt spid="8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4900"/>
                            </p:stCondLst>
                            <p:childTnLst>
                              <p:par>
                                <p:cTn id="7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6" presetClass="emph" presetSubtype="0" autoRev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79" dur="200" fill="hold"/>
                                        <p:tgtEl>
                                          <p:spTgt spid="6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900"/>
                            </p:stCondLst>
                            <p:childTnLst>
                              <p:par>
                                <p:cTn id="8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9" presetClass="entr" presetSubtype="0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6" presetClass="emph" presetSubtype="0" autoRev="1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Scale>
                                      <p:cBhvr>
                                        <p:cTn id="92" dur="200" fill="hold"/>
                                        <p:tgtEl>
                                          <p:spTgt spid="8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7200"/>
                            </p:stCondLst>
                            <p:childTnLst>
                              <p:par>
                                <p:cTn id="9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animBg="1"/>
      <p:bldP spid="83" grpId="0"/>
      <p:bldP spid="83" grpId="1"/>
      <p:bldP spid="86" grpId="0"/>
      <p:bldP spid="86" grpId="1"/>
      <p:bldP spid="87" grpId="0"/>
      <p:bldP spid="87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544009" y="2703348"/>
            <a:ext cx="6365433" cy="1366210"/>
            <a:chOff x="0" y="2703348"/>
            <a:chExt cx="6365433" cy="1366210"/>
          </a:xfrm>
        </p:grpSpPr>
        <p:sp>
          <p:nvSpPr>
            <p:cNvPr id="35" name="椭圆 34"/>
            <p:cNvSpPr/>
            <p:nvPr/>
          </p:nvSpPr>
          <p:spPr>
            <a:xfrm>
              <a:off x="6187639" y="3343275"/>
              <a:ext cx="177794" cy="177794"/>
            </a:xfrm>
            <a:prstGeom prst="ellipse">
              <a:avLst/>
            </a:prstGeom>
            <a:solidFill>
              <a:srgbClr val="0E0E0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6" name="直接连接符 35"/>
            <p:cNvCxnSpPr/>
            <p:nvPr/>
          </p:nvCxnSpPr>
          <p:spPr>
            <a:xfrm flipV="1">
              <a:off x="0" y="3432172"/>
              <a:ext cx="6187639" cy="4291"/>
            </a:xfrm>
            <a:prstGeom prst="line">
              <a:avLst/>
            </a:prstGeom>
            <a:ln w="25400">
              <a:solidFill>
                <a:srgbClr val="0E0E0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任意多边形 36"/>
            <p:cNvSpPr/>
            <p:nvPr/>
          </p:nvSpPr>
          <p:spPr>
            <a:xfrm>
              <a:off x="3274470" y="3467103"/>
              <a:ext cx="2611980" cy="295274"/>
            </a:xfrm>
            <a:custGeom>
              <a:avLst/>
              <a:gdLst>
                <a:gd name="connsiteX0" fmla="*/ 309563 w 2371725"/>
                <a:gd name="connsiteY0" fmla="*/ 123825 h 280987"/>
                <a:gd name="connsiteX1" fmla="*/ 2371725 w 2371725"/>
                <a:gd name="connsiteY1" fmla="*/ 0 h 280987"/>
                <a:gd name="connsiteX2" fmla="*/ 2243138 w 2371725"/>
                <a:gd name="connsiteY2" fmla="*/ 252412 h 280987"/>
                <a:gd name="connsiteX3" fmla="*/ 0 w 2371725"/>
                <a:gd name="connsiteY3" fmla="*/ 280987 h 280987"/>
                <a:gd name="connsiteX4" fmla="*/ 309563 w 2371725"/>
                <a:gd name="connsiteY4" fmla="*/ 123825 h 280987"/>
                <a:gd name="connsiteX0" fmla="*/ 309563 w 2371725"/>
                <a:gd name="connsiteY0" fmla="*/ 123825 h 280987"/>
                <a:gd name="connsiteX1" fmla="*/ 2371725 w 2371725"/>
                <a:gd name="connsiteY1" fmla="*/ 0 h 280987"/>
                <a:gd name="connsiteX2" fmla="*/ 2243138 w 2371725"/>
                <a:gd name="connsiteY2" fmla="*/ 252412 h 280987"/>
                <a:gd name="connsiteX3" fmla="*/ 0 w 2371725"/>
                <a:gd name="connsiteY3" fmla="*/ 280987 h 280987"/>
                <a:gd name="connsiteX4" fmla="*/ 309563 w 2371725"/>
                <a:gd name="connsiteY4" fmla="*/ 123825 h 280987"/>
                <a:gd name="connsiteX0" fmla="*/ 309563 w 2371725"/>
                <a:gd name="connsiteY0" fmla="*/ 123825 h 280987"/>
                <a:gd name="connsiteX1" fmla="*/ 2371725 w 2371725"/>
                <a:gd name="connsiteY1" fmla="*/ 0 h 280987"/>
                <a:gd name="connsiteX2" fmla="*/ 2243138 w 2371725"/>
                <a:gd name="connsiteY2" fmla="*/ 252412 h 280987"/>
                <a:gd name="connsiteX3" fmla="*/ 0 w 2371725"/>
                <a:gd name="connsiteY3" fmla="*/ 280987 h 280987"/>
                <a:gd name="connsiteX4" fmla="*/ 309563 w 2371725"/>
                <a:gd name="connsiteY4" fmla="*/ 123825 h 280987"/>
                <a:gd name="connsiteX0" fmla="*/ 300038 w 2371725"/>
                <a:gd name="connsiteY0" fmla="*/ 90488 h 280987"/>
                <a:gd name="connsiteX1" fmla="*/ 2371725 w 2371725"/>
                <a:gd name="connsiteY1" fmla="*/ 0 h 280987"/>
                <a:gd name="connsiteX2" fmla="*/ 2243138 w 2371725"/>
                <a:gd name="connsiteY2" fmla="*/ 252412 h 280987"/>
                <a:gd name="connsiteX3" fmla="*/ 0 w 2371725"/>
                <a:gd name="connsiteY3" fmla="*/ 280987 h 280987"/>
                <a:gd name="connsiteX4" fmla="*/ 300038 w 2371725"/>
                <a:gd name="connsiteY4" fmla="*/ 90488 h 280987"/>
                <a:gd name="connsiteX0" fmla="*/ 300038 w 2371725"/>
                <a:gd name="connsiteY0" fmla="*/ 90488 h 280987"/>
                <a:gd name="connsiteX1" fmla="*/ 2371725 w 2371725"/>
                <a:gd name="connsiteY1" fmla="*/ 0 h 280987"/>
                <a:gd name="connsiteX2" fmla="*/ 2243138 w 2371725"/>
                <a:gd name="connsiteY2" fmla="*/ 252412 h 280987"/>
                <a:gd name="connsiteX3" fmla="*/ 0 w 2371725"/>
                <a:gd name="connsiteY3" fmla="*/ 280987 h 280987"/>
                <a:gd name="connsiteX4" fmla="*/ 300038 w 2371725"/>
                <a:gd name="connsiteY4" fmla="*/ 90488 h 280987"/>
                <a:gd name="connsiteX0" fmla="*/ 300038 w 2362200"/>
                <a:gd name="connsiteY0" fmla="*/ 104775 h 295274"/>
                <a:gd name="connsiteX1" fmla="*/ 2362200 w 2362200"/>
                <a:gd name="connsiteY1" fmla="*/ 0 h 295274"/>
                <a:gd name="connsiteX2" fmla="*/ 2243138 w 2362200"/>
                <a:gd name="connsiteY2" fmla="*/ 266699 h 295274"/>
                <a:gd name="connsiteX3" fmla="*/ 0 w 2362200"/>
                <a:gd name="connsiteY3" fmla="*/ 295274 h 295274"/>
                <a:gd name="connsiteX4" fmla="*/ 300038 w 2362200"/>
                <a:gd name="connsiteY4" fmla="*/ 104775 h 295274"/>
                <a:gd name="connsiteX0" fmla="*/ 36513 w 2362200"/>
                <a:gd name="connsiteY0" fmla="*/ 130175 h 295274"/>
                <a:gd name="connsiteX1" fmla="*/ 2362200 w 2362200"/>
                <a:gd name="connsiteY1" fmla="*/ 0 h 295274"/>
                <a:gd name="connsiteX2" fmla="*/ 2243138 w 2362200"/>
                <a:gd name="connsiteY2" fmla="*/ 266699 h 295274"/>
                <a:gd name="connsiteX3" fmla="*/ 0 w 2362200"/>
                <a:gd name="connsiteY3" fmla="*/ 295274 h 295274"/>
                <a:gd name="connsiteX4" fmla="*/ 36513 w 2362200"/>
                <a:gd name="connsiteY4" fmla="*/ 130175 h 295274"/>
                <a:gd name="connsiteX0" fmla="*/ 69537 w 2395224"/>
                <a:gd name="connsiteY0" fmla="*/ 130175 h 295274"/>
                <a:gd name="connsiteX1" fmla="*/ 2395224 w 2395224"/>
                <a:gd name="connsiteY1" fmla="*/ 0 h 295274"/>
                <a:gd name="connsiteX2" fmla="*/ 2276162 w 2395224"/>
                <a:gd name="connsiteY2" fmla="*/ 266699 h 295274"/>
                <a:gd name="connsiteX3" fmla="*/ 33024 w 2395224"/>
                <a:gd name="connsiteY3" fmla="*/ 295274 h 295274"/>
                <a:gd name="connsiteX4" fmla="*/ 69537 w 2395224"/>
                <a:gd name="connsiteY4" fmla="*/ 130175 h 295274"/>
                <a:gd name="connsiteX0" fmla="*/ 69537 w 2595249"/>
                <a:gd name="connsiteY0" fmla="*/ 130175 h 295274"/>
                <a:gd name="connsiteX1" fmla="*/ 2595249 w 2595249"/>
                <a:gd name="connsiteY1" fmla="*/ 0 h 295274"/>
                <a:gd name="connsiteX2" fmla="*/ 2276162 w 2595249"/>
                <a:gd name="connsiteY2" fmla="*/ 266699 h 295274"/>
                <a:gd name="connsiteX3" fmla="*/ 33024 w 2595249"/>
                <a:gd name="connsiteY3" fmla="*/ 295274 h 295274"/>
                <a:gd name="connsiteX4" fmla="*/ 69537 w 2595249"/>
                <a:gd name="connsiteY4" fmla="*/ 130175 h 295274"/>
                <a:gd name="connsiteX0" fmla="*/ 69537 w 2595249"/>
                <a:gd name="connsiteY0" fmla="*/ 130175 h 295274"/>
                <a:gd name="connsiteX1" fmla="*/ 2595249 w 2595249"/>
                <a:gd name="connsiteY1" fmla="*/ 0 h 295274"/>
                <a:gd name="connsiteX2" fmla="*/ 2276162 w 2595249"/>
                <a:gd name="connsiteY2" fmla="*/ 266699 h 295274"/>
                <a:gd name="connsiteX3" fmla="*/ 33024 w 2595249"/>
                <a:gd name="connsiteY3" fmla="*/ 295274 h 295274"/>
                <a:gd name="connsiteX4" fmla="*/ 69537 w 2595249"/>
                <a:gd name="connsiteY4" fmla="*/ 130175 h 295274"/>
                <a:gd name="connsiteX0" fmla="*/ 62456 w 2611980"/>
                <a:gd name="connsiteY0" fmla="*/ 139700 h 295274"/>
                <a:gd name="connsiteX1" fmla="*/ 2611980 w 2611980"/>
                <a:gd name="connsiteY1" fmla="*/ 0 h 295274"/>
                <a:gd name="connsiteX2" fmla="*/ 2292893 w 2611980"/>
                <a:gd name="connsiteY2" fmla="*/ 266699 h 295274"/>
                <a:gd name="connsiteX3" fmla="*/ 49755 w 2611980"/>
                <a:gd name="connsiteY3" fmla="*/ 295274 h 295274"/>
                <a:gd name="connsiteX4" fmla="*/ 62456 w 2611980"/>
                <a:gd name="connsiteY4" fmla="*/ 139700 h 295274"/>
                <a:gd name="connsiteX0" fmla="*/ 62456 w 2611980"/>
                <a:gd name="connsiteY0" fmla="*/ 139700 h 295274"/>
                <a:gd name="connsiteX1" fmla="*/ 2611980 w 2611980"/>
                <a:gd name="connsiteY1" fmla="*/ 0 h 295274"/>
                <a:gd name="connsiteX2" fmla="*/ 2292893 w 2611980"/>
                <a:gd name="connsiteY2" fmla="*/ 266699 h 295274"/>
                <a:gd name="connsiteX3" fmla="*/ 49755 w 2611980"/>
                <a:gd name="connsiteY3" fmla="*/ 295274 h 295274"/>
                <a:gd name="connsiteX4" fmla="*/ 62456 w 2611980"/>
                <a:gd name="connsiteY4" fmla="*/ 139700 h 295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11980" h="295274">
                  <a:moveTo>
                    <a:pt x="62456" y="139700"/>
                  </a:moveTo>
                  <a:cubicBezTo>
                    <a:pt x="792706" y="60326"/>
                    <a:pt x="1562642" y="3175"/>
                    <a:pt x="2611980" y="0"/>
                  </a:cubicBezTo>
                  <a:lnTo>
                    <a:pt x="2292893" y="266699"/>
                  </a:lnTo>
                  <a:lnTo>
                    <a:pt x="49755" y="295274"/>
                  </a:lnTo>
                  <a:cubicBezTo>
                    <a:pt x="61926" y="240241"/>
                    <a:pt x="-76715" y="191558"/>
                    <a:pt x="62456" y="13970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8" name="组合 37"/>
            <p:cNvGrpSpPr/>
            <p:nvPr/>
          </p:nvGrpSpPr>
          <p:grpSpPr>
            <a:xfrm>
              <a:off x="2057454" y="2703348"/>
              <a:ext cx="3871464" cy="1366210"/>
              <a:chOff x="2057454" y="2646587"/>
              <a:chExt cx="3871464" cy="1366210"/>
            </a:xfrm>
          </p:grpSpPr>
          <p:sp>
            <p:nvSpPr>
              <p:cNvPr id="39" name="椭圆 38"/>
              <p:cNvSpPr/>
              <p:nvPr/>
            </p:nvSpPr>
            <p:spPr>
              <a:xfrm>
                <a:off x="2462789" y="2751713"/>
                <a:ext cx="90000" cy="90000"/>
              </a:xfrm>
              <a:prstGeom prst="ellipse">
                <a:avLst/>
              </a:prstGeom>
              <a:solidFill>
                <a:srgbClr val="0E0E0E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" name="椭圆 39"/>
              <p:cNvSpPr/>
              <p:nvPr/>
            </p:nvSpPr>
            <p:spPr>
              <a:xfrm>
                <a:off x="3585145" y="3115424"/>
                <a:ext cx="86727" cy="86727"/>
              </a:xfrm>
              <a:prstGeom prst="ellipse">
                <a:avLst/>
              </a:prstGeom>
              <a:solidFill>
                <a:srgbClr val="0E0E0E">
                  <a:alpha val="56364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1" name="椭圆 40"/>
              <p:cNvSpPr/>
              <p:nvPr/>
            </p:nvSpPr>
            <p:spPr>
              <a:xfrm>
                <a:off x="4404884" y="3255982"/>
                <a:ext cx="83455" cy="83455"/>
              </a:xfrm>
              <a:prstGeom prst="ellipse">
                <a:avLst/>
              </a:prstGeom>
              <a:solidFill>
                <a:srgbClr val="0E0E0E">
                  <a:alpha val="52727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2" name="椭圆 41"/>
              <p:cNvSpPr/>
              <p:nvPr/>
            </p:nvSpPr>
            <p:spPr>
              <a:xfrm>
                <a:off x="3570425" y="3641186"/>
                <a:ext cx="80182" cy="80182"/>
              </a:xfrm>
              <a:prstGeom prst="ellipse">
                <a:avLst/>
              </a:prstGeom>
              <a:solidFill>
                <a:srgbClr val="0E0E0E">
                  <a:alpha val="49091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" name="椭圆 42"/>
              <p:cNvSpPr/>
              <p:nvPr/>
            </p:nvSpPr>
            <p:spPr>
              <a:xfrm>
                <a:off x="5595571" y="3274689"/>
                <a:ext cx="76909" cy="76909"/>
              </a:xfrm>
              <a:prstGeom prst="ellipse">
                <a:avLst/>
              </a:prstGeom>
              <a:solidFill>
                <a:srgbClr val="0E0E0E">
                  <a:alpha val="45455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" name="椭圆 58"/>
              <p:cNvSpPr/>
              <p:nvPr/>
            </p:nvSpPr>
            <p:spPr>
              <a:xfrm>
                <a:off x="5883199" y="3467720"/>
                <a:ext cx="45719" cy="45719"/>
              </a:xfrm>
              <a:prstGeom prst="ellipse">
                <a:avLst/>
              </a:prstGeom>
              <a:solidFill>
                <a:srgbClr val="0E0E0E">
                  <a:alpha val="4181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" name="椭圆 59"/>
              <p:cNvSpPr/>
              <p:nvPr/>
            </p:nvSpPr>
            <p:spPr>
              <a:xfrm>
                <a:off x="4201455" y="3552144"/>
                <a:ext cx="70364" cy="70364"/>
              </a:xfrm>
              <a:prstGeom prst="ellipse">
                <a:avLst/>
              </a:prstGeom>
              <a:solidFill>
                <a:srgbClr val="0E0E0E">
                  <a:alpha val="38182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" name="椭圆 60"/>
              <p:cNvSpPr/>
              <p:nvPr/>
            </p:nvSpPr>
            <p:spPr>
              <a:xfrm>
                <a:off x="2443111" y="3945706"/>
                <a:ext cx="67091" cy="67091"/>
              </a:xfrm>
              <a:prstGeom prst="ellipse">
                <a:avLst/>
              </a:prstGeom>
              <a:solidFill>
                <a:srgbClr val="0E0E0E">
                  <a:alpha val="34545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62" name="椭圆 61"/>
              <p:cNvSpPr/>
              <p:nvPr/>
            </p:nvSpPr>
            <p:spPr>
              <a:xfrm>
                <a:off x="2057454" y="2646587"/>
                <a:ext cx="63818" cy="63818"/>
              </a:xfrm>
              <a:prstGeom prst="ellipse">
                <a:avLst/>
              </a:prstGeom>
              <a:solidFill>
                <a:srgbClr val="0E0E0E">
                  <a:alpha val="30909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3" name="椭圆 62"/>
              <p:cNvSpPr/>
              <p:nvPr/>
            </p:nvSpPr>
            <p:spPr>
              <a:xfrm>
                <a:off x="3089738" y="3647569"/>
                <a:ext cx="60545" cy="60545"/>
              </a:xfrm>
              <a:prstGeom prst="ellipse">
                <a:avLst/>
              </a:prstGeom>
              <a:solidFill>
                <a:srgbClr val="0E0E0E">
                  <a:alpha val="27273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64" name="椭圆 63"/>
              <p:cNvSpPr/>
              <p:nvPr/>
            </p:nvSpPr>
            <p:spPr>
              <a:xfrm>
                <a:off x="2779641" y="3085530"/>
                <a:ext cx="57273" cy="57273"/>
              </a:xfrm>
              <a:prstGeom prst="ellipse">
                <a:avLst/>
              </a:prstGeom>
              <a:solidFill>
                <a:srgbClr val="0E0E0E">
                  <a:alpha val="2363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" name="椭圆 64"/>
              <p:cNvSpPr/>
              <p:nvPr/>
            </p:nvSpPr>
            <p:spPr>
              <a:xfrm>
                <a:off x="4971733" y="3576882"/>
                <a:ext cx="54000" cy="54000"/>
              </a:xfrm>
              <a:prstGeom prst="ellipse">
                <a:avLst/>
              </a:prstGeom>
              <a:solidFill>
                <a:srgbClr val="0E0E0E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66" name="组合 65"/>
            <p:cNvGrpSpPr/>
            <p:nvPr/>
          </p:nvGrpSpPr>
          <p:grpSpPr>
            <a:xfrm>
              <a:off x="2662550" y="2972994"/>
              <a:ext cx="2720704" cy="871348"/>
              <a:chOff x="2133791" y="2806726"/>
              <a:chExt cx="3351856" cy="1073484"/>
            </a:xfrm>
          </p:grpSpPr>
          <p:sp>
            <p:nvSpPr>
              <p:cNvPr id="67" name="椭圆 66"/>
              <p:cNvSpPr/>
              <p:nvPr/>
            </p:nvSpPr>
            <p:spPr>
              <a:xfrm>
                <a:off x="2653368" y="2894140"/>
                <a:ext cx="53222" cy="53222"/>
              </a:xfrm>
              <a:prstGeom prst="ellipse">
                <a:avLst/>
              </a:prstGeom>
              <a:solidFill>
                <a:srgbClr val="0E0E0E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8" name="椭圆 67"/>
              <p:cNvSpPr/>
              <p:nvPr/>
            </p:nvSpPr>
            <p:spPr>
              <a:xfrm>
                <a:off x="3810450" y="3115424"/>
                <a:ext cx="53222" cy="53222"/>
              </a:xfrm>
              <a:prstGeom prst="ellipse">
                <a:avLst/>
              </a:prstGeom>
              <a:solidFill>
                <a:srgbClr val="0E0E0E">
                  <a:alpha val="56364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9" name="椭圆 68"/>
              <p:cNvSpPr/>
              <p:nvPr/>
            </p:nvSpPr>
            <p:spPr>
              <a:xfrm>
                <a:off x="4795058" y="3166540"/>
                <a:ext cx="53222" cy="53222"/>
              </a:xfrm>
              <a:prstGeom prst="ellipse">
                <a:avLst/>
              </a:prstGeom>
              <a:solidFill>
                <a:srgbClr val="0E0E0E">
                  <a:alpha val="52727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0" name="椭圆 69"/>
              <p:cNvSpPr/>
              <p:nvPr/>
            </p:nvSpPr>
            <p:spPr>
              <a:xfrm>
                <a:off x="3672010" y="3635948"/>
                <a:ext cx="53222" cy="53222"/>
              </a:xfrm>
              <a:prstGeom prst="ellipse">
                <a:avLst/>
              </a:prstGeom>
              <a:solidFill>
                <a:srgbClr val="0E0E0E">
                  <a:alpha val="49091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1" name="椭圆 70"/>
              <p:cNvSpPr/>
              <p:nvPr/>
            </p:nvSpPr>
            <p:spPr>
              <a:xfrm>
                <a:off x="5285021" y="3230316"/>
                <a:ext cx="53222" cy="53222"/>
              </a:xfrm>
              <a:prstGeom prst="ellipse">
                <a:avLst/>
              </a:prstGeom>
              <a:solidFill>
                <a:srgbClr val="0E0E0E">
                  <a:alpha val="45455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2" name="椭圆 71"/>
              <p:cNvSpPr/>
              <p:nvPr/>
            </p:nvSpPr>
            <p:spPr>
              <a:xfrm>
                <a:off x="5432425" y="3479415"/>
                <a:ext cx="53222" cy="53222"/>
              </a:xfrm>
              <a:prstGeom prst="ellipse">
                <a:avLst/>
              </a:prstGeom>
              <a:solidFill>
                <a:srgbClr val="0E0E0E">
                  <a:alpha val="4181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3" name="椭圆 72"/>
              <p:cNvSpPr/>
              <p:nvPr/>
            </p:nvSpPr>
            <p:spPr>
              <a:xfrm>
                <a:off x="4574638" y="3506114"/>
                <a:ext cx="53222" cy="53222"/>
              </a:xfrm>
              <a:prstGeom prst="ellipse">
                <a:avLst/>
              </a:prstGeom>
              <a:solidFill>
                <a:srgbClr val="0E0E0E">
                  <a:alpha val="38182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4" name="椭圆 73"/>
              <p:cNvSpPr/>
              <p:nvPr/>
            </p:nvSpPr>
            <p:spPr>
              <a:xfrm>
                <a:off x="2419641" y="3826988"/>
                <a:ext cx="53222" cy="53222"/>
              </a:xfrm>
              <a:prstGeom prst="ellipse">
                <a:avLst/>
              </a:prstGeom>
              <a:solidFill>
                <a:srgbClr val="0E0E0E">
                  <a:alpha val="34545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75" name="椭圆 74"/>
              <p:cNvSpPr/>
              <p:nvPr/>
            </p:nvSpPr>
            <p:spPr>
              <a:xfrm>
                <a:off x="2133791" y="2806726"/>
                <a:ext cx="53222" cy="53222"/>
              </a:xfrm>
              <a:prstGeom prst="ellipse">
                <a:avLst/>
              </a:prstGeom>
              <a:solidFill>
                <a:srgbClr val="0E0E0E">
                  <a:alpha val="30909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6" name="椭圆 75"/>
              <p:cNvSpPr/>
              <p:nvPr/>
            </p:nvSpPr>
            <p:spPr>
              <a:xfrm>
                <a:off x="3061163" y="3609469"/>
                <a:ext cx="53222" cy="53222"/>
              </a:xfrm>
              <a:prstGeom prst="ellipse">
                <a:avLst/>
              </a:prstGeom>
              <a:solidFill>
                <a:srgbClr val="0E0E0E">
                  <a:alpha val="27273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7" name="椭圆 76"/>
              <p:cNvSpPr/>
              <p:nvPr/>
            </p:nvSpPr>
            <p:spPr>
              <a:xfrm>
                <a:off x="2810121" y="3085530"/>
                <a:ext cx="53222" cy="53222"/>
              </a:xfrm>
              <a:prstGeom prst="ellipse">
                <a:avLst/>
              </a:prstGeom>
              <a:solidFill>
                <a:srgbClr val="0E0E0E">
                  <a:alpha val="2363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8" name="椭圆 77"/>
              <p:cNvSpPr/>
              <p:nvPr/>
            </p:nvSpPr>
            <p:spPr>
              <a:xfrm>
                <a:off x="4971734" y="3614433"/>
                <a:ext cx="53222" cy="53222"/>
              </a:xfrm>
              <a:prstGeom prst="ellipse">
                <a:avLst/>
              </a:prstGeom>
              <a:solidFill>
                <a:srgbClr val="0E0E0E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79" name="文本框 78"/>
          <p:cNvSpPr txBox="1"/>
          <p:nvPr/>
        </p:nvSpPr>
        <p:spPr>
          <a:xfrm>
            <a:off x="6084639" y="2211267"/>
            <a:ext cx="3522115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600" spc="100" dirty="0">
                <a:latin typeface="明兰" panose="02010600030101010101" pitchFamily="2" charset="-122"/>
                <a:ea typeface="明兰" panose="02010600030101010101" pitchFamily="2" charset="-122"/>
              </a:rPr>
              <a:t>Part </a:t>
            </a:r>
            <a:r>
              <a:rPr lang="en-US" altLang="zh-TW" sz="11500" spc="100" dirty="0">
                <a:latin typeface="明兰" panose="02010600030101010101" pitchFamily="2" charset="-122"/>
                <a:ea typeface="明兰" panose="02010600030101010101" pitchFamily="2" charset="-122"/>
              </a:rPr>
              <a:t>2</a:t>
            </a:r>
            <a:endParaRPr lang="zh-CN" altLang="en-US" sz="6600" spc="100" dirty="0">
              <a:latin typeface="明兰" panose="02010600030101010101" pitchFamily="2" charset="-122"/>
              <a:ea typeface="明兰" panose="02010600030101010101" pitchFamily="2" charset="-122"/>
            </a:endParaRPr>
          </a:p>
        </p:txBody>
      </p:sp>
      <p:sp>
        <p:nvSpPr>
          <p:cNvPr id="80" name="文本框 79"/>
          <p:cNvSpPr txBox="1"/>
          <p:nvPr/>
        </p:nvSpPr>
        <p:spPr>
          <a:xfrm>
            <a:off x="5051563" y="4002467"/>
            <a:ext cx="49767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spc="100" dirty="0">
                <a:latin typeface="標楷體" panose="03000509000000000000" pitchFamily="65" charset="-120"/>
                <a:ea typeface="標楷體" panose="03000509000000000000" pitchFamily="65" charset="-120"/>
              </a:rPr>
              <a:t>系統的要求和功能實現</a:t>
            </a:r>
          </a:p>
        </p:txBody>
      </p:sp>
      <p:sp>
        <p:nvSpPr>
          <p:cNvPr id="81" name="文本框 80"/>
          <p:cNvSpPr txBox="1"/>
          <p:nvPr/>
        </p:nvSpPr>
        <p:spPr>
          <a:xfrm>
            <a:off x="5720863" y="4626637"/>
            <a:ext cx="38858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spc="3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Requirements and Functionality Implementation of the System</a:t>
            </a:r>
            <a:endParaRPr lang="zh-CN" altLang="en-US" sz="1400" spc="3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25173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/>
      <p:bldP spid="80" grpId="0"/>
      <p:bldP spid="8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圓角矩形 8"/>
          <p:cNvSpPr/>
          <p:nvPr/>
        </p:nvSpPr>
        <p:spPr>
          <a:xfrm>
            <a:off x="414215" y="1000368"/>
            <a:ext cx="11605847" cy="5165969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0"/>
                  <a:lumOff val="100000"/>
                </a:schemeClr>
              </a:gs>
              <a:gs pos="35000">
                <a:schemeClr val="accent6">
                  <a:lumMod val="0"/>
                  <a:lumOff val="100000"/>
                </a:schemeClr>
              </a:gs>
              <a:gs pos="100000">
                <a:schemeClr val="accent6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h="152400" prst="relaxedIns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BDEED6B3-A2A4-4CE6-9768-632AC7947D82}"/>
              </a:ext>
            </a:extLst>
          </p:cNvPr>
          <p:cNvSpPr/>
          <p:nvPr/>
        </p:nvSpPr>
        <p:spPr>
          <a:xfrm>
            <a:off x="1004715" y="487478"/>
            <a:ext cx="288572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 smtClean="0"/>
              <a:t>Data Structures</a:t>
            </a:r>
            <a:endParaRPr lang="zh-CN" altLang="en-US" sz="3200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547" y="1339341"/>
            <a:ext cx="2063666" cy="1342296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1202" y="1743711"/>
            <a:ext cx="3627389" cy="3930258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149" y="3921217"/>
            <a:ext cx="2057578" cy="1752752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1004715" y="1356068"/>
            <a:ext cx="1683777" cy="219133"/>
          </a:xfrm>
          <a:prstGeom prst="rect">
            <a:avLst/>
          </a:prstGeom>
          <a:gradFill>
            <a:gsLst>
              <a:gs pos="0">
                <a:schemeClr val="bg1"/>
              </a:gs>
              <a:gs pos="50000">
                <a:schemeClr val="dk1">
                  <a:tint val="98000"/>
                  <a:satMod val="130000"/>
                  <a:shade val="90000"/>
                  <a:lumMod val="103000"/>
                  <a:alpha val="0"/>
                </a:schemeClr>
              </a:gs>
              <a:gs pos="100000">
                <a:schemeClr val="bg1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向下箭號 17"/>
          <p:cNvSpPr/>
          <p:nvPr/>
        </p:nvSpPr>
        <p:spPr>
          <a:xfrm>
            <a:off x="1536651" y="3570712"/>
            <a:ext cx="449580" cy="335280"/>
          </a:xfrm>
          <a:prstGeom prst="downArrow">
            <a:avLst/>
          </a:prstGeom>
          <a:gradFill>
            <a:gsLst>
              <a:gs pos="23000">
                <a:schemeClr val="accent1">
                  <a:lumMod val="0"/>
                  <a:lumOff val="100000"/>
                  <a:alpha val="92000"/>
                </a:schemeClr>
              </a:gs>
              <a:gs pos="54000">
                <a:schemeClr val="accent1">
                  <a:lumMod val="0"/>
                  <a:lumOff val="100000"/>
                  <a:alpha val="47000"/>
                </a:schemeClr>
              </a:gs>
              <a:gs pos="100000">
                <a:schemeClr val="bg1">
                  <a:alpha val="89000"/>
                </a:schemeClr>
              </a:gs>
            </a:gsLst>
            <a:path path="circle">
              <a:fillToRect l="50000" t="-80000" r="50000" b="180000"/>
            </a:path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2" name="圖片 21"/>
          <p:cNvPicPr>
            <a:picLocks noChangeAspect="1"/>
          </p:cNvPicPr>
          <p:nvPr/>
        </p:nvPicPr>
        <p:blipFill rotWithShape="1">
          <a:blip r:embed="rId2"/>
          <a:srcRect b="83964"/>
          <a:stretch/>
        </p:blipFill>
        <p:spPr>
          <a:xfrm>
            <a:off x="729608" y="3312577"/>
            <a:ext cx="2063666" cy="215258"/>
          </a:xfrm>
          <a:prstGeom prst="rect">
            <a:avLst/>
          </a:prstGeom>
        </p:spPr>
      </p:pic>
      <p:sp>
        <p:nvSpPr>
          <p:cNvPr id="23" name="矩形 22"/>
          <p:cNvSpPr/>
          <p:nvPr/>
        </p:nvSpPr>
        <p:spPr>
          <a:xfrm>
            <a:off x="1004715" y="2167066"/>
            <a:ext cx="1683777" cy="219133"/>
          </a:xfrm>
          <a:prstGeom prst="rect">
            <a:avLst/>
          </a:prstGeom>
          <a:gradFill>
            <a:gsLst>
              <a:gs pos="0">
                <a:schemeClr val="bg1"/>
              </a:gs>
              <a:gs pos="50000">
                <a:schemeClr val="dk1">
                  <a:tint val="98000"/>
                  <a:satMod val="130000"/>
                  <a:shade val="90000"/>
                  <a:lumMod val="103000"/>
                  <a:alpha val="0"/>
                </a:schemeClr>
              </a:gs>
              <a:gs pos="100000">
                <a:schemeClr val="bg1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矩形 25"/>
          <p:cNvSpPr/>
          <p:nvPr/>
        </p:nvSpPr>
        <p:spPr>
          <a:xfrm>
            <a:off x="1004715" y="2405076"/>
            <a:ext cx="1683777" cy="219133"/>
          </a:xfrm>
          <a:prstGeom prst="rect">
            <a:avLst/>
          </a:prstGeom>
          <a:gradFill>
            <a:gsLst>
              <a:gs pos="0">
                <a:schemeClr val="bg1"/>
              </a:gs>
              <a:gs pos="50000">
                <a:schemeClr val="dk1">
                  <a:tint val="98000"/>
                  <a:satMod val="130000"/>
                  <a:shade val="90000"/>
                  <a:lumMod val="103000"/>
                  <a:alpha val="0"/>
                </a:schemeClr>
              </a:gs>
              <a:gs pos="100000">
                <a:schemeClr val="bg1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9" name="圖片 28"/>
          <p:cNvPicPr>
            <a:picLocks noChangeAspect="1"/>
          </p:cNvPicPr>
          <p:nvPr/>
        </p:nvPicPr>
        <p:blipFill rotWithShape="1">
          <a:blip r:embed="rId2"/>
          <a:srcRect l="379" t="61408" r="-379" b="22871"/>
          <a:stretch/>
        </p:blipFill>
        <p:spPr>
          <a:xfrm>
            <a:off x="4001803" y="1178128"/>
            <a:ext cx="2063666" cy="211016"/>
          </a:xfrm>
          <a:prstGeom prst="rect">
            <a:avLst/>
          </a:prstGeom>
        </p:spPr>
      </p:pic>
      <p:sp>
        <p:nvSpPr>
          <p:cNvPr id="30" name="向下箭號 29"/>
          <p:cNvSpPr/>
          <p:nvPr/>
        </p:nvSpPr>
        <p:spPr>
          <a:xfrm>
            <a:off x="4785400" y="1408431"/>
            <a:ext cx="449580" cy="335280"/>
          </a:xfrm>
          <a:prstGeom prst="downArrow">
            <a:avLst/>
          </a:prstGeom>
          <a:gradFill>
            <a:gsLst>
              <a:gs pos="23000">
                <a:schemeClr val="accent1">
                  <a:lumMod val="0"/>
                  <a:lumOff val="100000"/>
                  <a:alpha val="92000"/>
                </a:schemeClr>
              </a:gs>
              <a:gs pos="54000">
                <a:schemeClr val="accent1">
                  <a:lumMod val="0"/>
                  <a:lumOff val="100000"/>
                  <a:alpha val="47000"/>
                </a:schemeClr>
              </a:gs>
              <a:gs pos="100000">
                <a:schemeClr val="bg1">
                  <a:alpha val="89000"/>
                </a:schemeClr>
              </a:gs>
            </a:gsLst>
            <a:path path="circle">
              <a:fillToRect l="50000" t="-80000" r="50000" b="180000"/>
            </a:path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1" name="圖片 30"/>
          <p:cNvPicPr>
            <a:picLocks noChangeAspect="1"/>
          </p:cNvPicPr>
          <p:nvPr/>
        </p:nvPicPr>
        <p:blipFill rotWithShape="1">
          <a:blip r:embed="rId2"/>
          <a:srcRect t="74913" b="5873"/>
          <a:stretch/>
        </p:blipFill>
        <p:spPr>
          <a:xfrm>
            <a:off x="8332783" y="1191124"/>
            <a:ext cx="2063666" cy="257907"/>
          </a:xfrm>
          <a:prstGeom prst="rect">
            <a:avLst/>
          </a:prstGeom>
        </p:spPr>
      </p:pic>
      <p:sp>
        <p:nvSpPr>
          <p:cNvPr id="32" name="向下箭號 31"/>
          <p:cNvSpPr/>
          <p:nvPr/>
        </p:nvSpPr>
        <p:spPr>
          <a:xfrm>
            <a:off x="9139826" y="1408431"/>
            <a:ext cx="449580" cy="335280"/>
          </a:xfrm>
          <a:prstGeom prst="downArrow">
            <a:avLst/>
          </a:prstGeom>
          <a:gradFill>
            <a:gsLst>
              <a:gs pos="23000">
                <a:schemeClr val="accent1">
                  <a:lumMod val="0"/>
                  <a:lumOff val="100000"/>
                  <a:alpha val="92000"/>
                </a:schemeClr>
              </a:gs>
              <a:gs pos="54000">
                <a:schemeClr val="accent1">
                  <a:lumMod val="0"/>
                  <a:lumOff val="100000"/>
                  <a:alpha val="47000"/>
                </a:schemeClr>
              </a:gs>
              <a:gs pos="100000">
                <a:schemeClr val="bg1">
                  <a:alpha val="89000"/>
                </a:schemeClr>
              </a:gs>
            </a:gsLst>
            <a:path path="circle">
              <a:fillToRect l="50000" t="-80000" r="50000" b="180000"/>
            </a:path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圓角矩形 11"/>
          <p:cNvSpPr/>
          <p:nvPr/>
        </p:nvSpPr>
        <p:spPr>
          <a:xfrm>
            <a:off x="627569" y="1221244"/>
            <a:ext cx="2306131" cy="1598965"/>
          </a:xfrm>
          <a:prstGeom prst="roundRect">
            <a:avLst/>
          </a:prstGeom>
          <a:gradFill>
            <a:gsLst>
              <a:gs pos="5000">
                <a:schemeClr val="bg1">
                  <a:alpha val="60000"/>
                </a:schemeClr>
              </a:gs>
              <a:gs pos="32000">
                <a:schemeClr val="accent6">
                  <a:lumMod val="60000"/>
                  <a:lumOff val="40000"/>
                  <a:alpha val="43000"/>
                </a:schemeClr>
              </a:gs>
              <a:gs pos="56000">
                <a:schemeClr val="accent6">
                  <a:lumMod val="60000"/>
                  <a:lumOff val="40000"/>
                  <a:alpha val="22000"/>
                </a:schemeClr>
              </a:gs>
              <a:gs pos="84000">
                <a:schemeClr val="bg1">
                  <a:alpha val="48000"/>
                </a:schemeClr>
              </a:gs>
            </a:gsLst>
            <a:lin ang="27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5896" y="1743711"/>
            <a:ext cx="4285242" cy="4005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187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59" grpId="0"/>
      <p:bldP spid="17" grpId="0" animBg="1"/>
      <p:bldP spid="18" grpId="0" animBg="1"/>
      <p:bldP spid="23" grpId="0" animBg="1"/>
      <p:bldP spid="26" grpId="0" animBg="1"/>
      <p:bldP spid="30" grpId="0" animBg="1"/>
      <p:bldP spid="32" grpId="0" animBg="1"/>
      <p:bldP spid="1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连接符 5"/>
          <p:cNvCxnSpPr/>
          <p:nvPr/>
        </p:nvCxnSpPr>
        <p:spPr>
          <a:xfrm>
            <a:off x="830421" y="3902503"/>
            <a:ext cx="9974170" cy="0"/>
          </a:xfrm>
          <a:prstGeom prst="line">
            <a:avLst/>
          </a:prstGeom>
          <a:ln w="9525">
            <a:solidFill>
              <a:srgbClr val="3F3F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群組 3"/>
          <p:cNvGrpSpPr/>
          <p:nvPr/>
        </p:nvGrpSpPr>
        <p:grpSpPr>
          <a:xfrm>
            <a:off x="830421" y="2248566"/>
            <a:ext cx="542897" cy="1653937"/>
            <a:chOff x="816135" y="2945293"/>
            <a:chExt cx="542897" cy="1653937"/>
          </a:xfrm>
        </p:grpSpPr>
        <p:cxnSp>
          <p:nvCxnSpPr>
            <p:cNvPr id="7" name="直接连接符 6"/>
            <p:cNvCxnSpPr/>
            <p:nvPr/>
          </p:nvCxnSpPr>
          <p:spPr>
            <a:xfrm flipV="1">
              <a:off x="816135" y="3059588"/>
              <a:ext cx="428602" cy="1539642"/>
            </a:xfrm>
            <a:prstGeom prst="line">
              <a:avLst/>
            </a:prstGeom>
            <a:ln>
              <a:solidFill>
                <a:srgbClr val="3F3F3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椭圆 7"/>
            <p:cNvSpPr/>
            <p:nvPr/>
          </p:nvSpPr>
          <p:spPr>
            <a:xfrm>
              <a:off x="1201877" y="2945293"/>
              <a:ext cx="157155" cy="15715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91435" tIns="45718" rIns="91435" bIns="4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599" dirty="0"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" name="群組 2"/>
          <p:cNvGrpSpPr/>
          <p:nvPr/>
        </p:nvGrpSpPr>
        <p:grpSpPr>
          <a:xfrm>
            <a:off x="1149061" y="1305832"/>
            <a:ext cx="1670692" cy="1041007"/>
            <a:chOff x="1201875" y="2023799"/>
            <a:chExt cx="1670692" cy="1041007"/>
          </a:xfrm>
        </p:grpSpPr>
        <p:sp>
          <p:nvSpPr>
            <p:cNvPr id="9" name="椭圆 8"/>
            <p:cNvSpPr/>
            <p:nvPr/>
          </p:nvSpPr>
          <p:spPr>
            <a:xfrm>
              <a:off x="1312598" y="2134521"/>
              <a:ext cx="642902" cy="64290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91435" tIns="45718" rIns="91435" bIns="4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599" dirty="0">
                  <a:latin typeface="Arial" panose="020B0604020202020204" pitchFamily="34" charset="0"/>
                  <a:ea typeface="微软雅黑" panose="020B0503020204020204" pitchFamily="34" charset="-122"/>
                </a:rPr>
                <a:t>01</a:t>
              </a:r>
              <a:endParaRPr lang="zh-CN" altLang="en-US" sz="1599" dirty="0"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grpSp>
          <p:nvGrpSpPr>
            <p:cNvPr id="2" name="群組 1"/>
            <p:cNvGrpSpPr/>
            <p:nvPr/>
          </p:nvGrpSpPr>
          <p:grpSpPr>
            <a:xfrm>
              <a:off x="1201875" y="2023799"/>
              <a:ext cx="1670692" cy="1041007"/>
              <a:chOff x="1201875" y="2023799"/>
              <a:chExt cx="1670692" cy="1041007"/>
            </a:xfrm>
          </p:grpSpPr>
          <p:grpSp>
            <p:nvGrpSpPr>
              <p:cNvPr id="10" name="组合 9"/>
              <p:cNvGrpSpPr/>
              <p:nvPr/>
            </p:nvGrpSpPr>
            <p:grpSpPr>
              <a:xfrm>
                <a:off x="1201875" y="2023799"/>
                <a:ext cx="864347" cy="864347"/>
                <a:chOff x="857250" y="1893093"/>
                <a:chExt cx="864394" cy="864394"/>
              </a:xfrm>
            </p:grpSpPr>
            <p:sp>
              <p:nvSpPr>
                <p:cNvPr id="11" name="弧形 10"/>
                <p:cNvSpPr/>
                <p:nvPr/>
              </p:nvSpPr>
              <p:spPr>
                <a:xfrm>
                  <a:off x="857250" y="1893093"/>
                  <a:ext cx="864394" cy="864394"/>
                </a:xfrm>
                <a:prstGeom prst="arc">
                  <a:avLst>
                    <a:gd name="adj1" fmla="val 3406397"/>
                    <a:gd name="adj2" fmla="val 20528884"/>
                  </a:avLst>
                </a:prstGeom>
                <a:ln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707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2" name="弧形 11"/>
                <p:cNvSpPr/>
                <p:nvPr/>
              </p:nvSpPr>
              <p:spPr>
                <a:xfrm>
                  <a:off x="857250" y="1893093"/>
                  <a:ext cx="864394" cy="864394"/>
                </a:xfrm>
                <a:prstGeom prst="arc">
                  <a:avLst>
                    <a:gd name="adj1" fmla="val 7448849"/>
                    <a:gd name="adj2" fmla="val 17571339"/>
                  </a:avLst>
                </a:prstGeom>
                <a:ln w="76200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707">
                    <a:latin typeface="Arial" panose="020B0604020202020204" pitchFamily="34" charset="0"/>
                  </a:endParaRPr>
                </a:p>
              </p:txBody>
            </p:sp>
          </p:grpSp>
          <p:sp>
            <p:nvSpPr>
              <p:cNvPr id="13" name="文本框 12"/>
              <p:cNvSpPr txBox="1"/>
              <p:nvPr/>
            </p:nvSpPr>
            <p:spPr>
              <a:xfrm>
                <a:off x="2010732" y="2277090"/>
                <a:ext cx="861835" cy="7877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zh-TW" altLang="en-US" sz="16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</a:rPr>
                  <a:t>重置</a:t>
                </a:r>
                <a:r>
                  <a:rPr lang="en-US" altLang="zh-TW" sz="16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</a:rPr>
                  <a:t>&amp;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zh-TW" altLang="en-US" sz="16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</a:rPr>
                  <a:t>初始化</a:t>
                </a:r>
                <a:endPara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</p:txBody>
          </p:sp>
        </p:grpSp>
      </p:grpSp>
      <p:sp>
        <p:nvSpPr>
          <p:cNvPr id="35" name="矩形 34">
            <a:extLst>
              <a:ext uri="{FF2B5EF4-FFF2-40B4-BE49-F238E27FC236}">
                <a16:creationId xmlns:a16="http://schemas.microsoft.com/office/drawing/2014/main" id="{C022AABD-6396-480C-8738-F988BD73A705}"/>
              </a:ext>
            </a:extLst>
          </p:cNvPr>
          <p:cNvSpPr/>
          <p:nvPr/>
        </p:nvSpPr>
        <p:spPr>
          <a:xfrm>
            <a:off x="1004715" y="487478"/>
            <a:ext cx="571182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3200" spc="1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系統的要求</a:t>
            </a:r>
            <a:r>
              <a:rPr lang="zh-TW" altLang="en-US" sz="3200" spc="100" dirty="0">
                <a:latin typeface="標楷體" panose="03000509000000000000" pitchFamily="65" charset="-120"/>
                <a:ea typeface="標楷體" panose="03000509000000000000" pitchFamily="65" charset="-120"/>
              </a:rPr>
              <a:t>和功能實現</a:t>
            </a:r>
            <a:r>
              <a:rPr lang="en-US" altLang="zh-TW" sz="3200" spc="1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—TABU</a:t>
            </a:r>
            <a:endParaRPr lang="zh-CN" altLang="en-US" sz="3200" spc="1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grpSp>
        <p:nvGrpSpPr>
          <p:cNvPr id="36" name="群組 35"/>
          <p:cNvGrpSpPr/>
          <p:nvPr/>
        </p:nvGrpSpPr>
        <p:grpSpPr>
          <a:xfrm>
            <a:off x="1118058" y="3902145"/>
            <a:ext cx="512386" cy="1586524"/>
            <a:chOff x="1201877" y="1515924"/>
            <a:chExt cx="512386" cy="1586524"/>
          </a:xfrm>
        </p:grpSpPr>
        <p:cxnSp>
          <p:nvCxnSpPr>
            <p:cNvPr id="37" name="直接连接符 6"/>
            <p:cNvCxnSpPr/>
            <p:nvPr/>
          </p:nvCxnSpPr>
          <p:spPr>
            <a:xfrm flipV="1">
              <a:off x="1276431" y="1515924"/>
              <a:ext cx="437832" cy="1519215"/>
            </a:xfrm>
            <a:prstGeom prst="line">
              <a:avLst/>
            </a:prstGeom>
            <a:ln>
              <a:solidFill>
                <a:srgbClr val="3F3F3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椭圆 7"/>
            <p:cNvSpPr/>
            <p:nvPr/>
          </p:nvSpPr>
          <p:spPr>
            <a:xfrm>
              <a:off x="1201877" y="2945293"/>
              <a:ext cx="157155" cy="15715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91435" tIns="45718" rIns="91435" bIns="4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599" dirty="0"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9" name="群組 38"/>
          <p:cNvGrpSpPr/>
          <p:nvPr/>
        </p:nvGrpSpPr>
        <p:grpSpPr>
          <a:xfrm>
            <a:off x="1044722" y="5488670"/>
            <a:ext cx="2225675" cy="885559"/>
            <a:chOff x="1201875" y="2023799"/>
            <a:chExt cx="2225675" cy="885559"/>
          </a:xfrm>
        </p:grpSpPr>
        <p:sp>
          <p:nvSpPr>
            <p:cNvPr id="40" name="椭圆 8"/>
            <p:cNvSpPr/>
            <p:nvPr/>
          </p:nvSpPr>
          <p:spPr>
            <a:xfrm>
              <a:off x="1312598" y="2134521"/>
              <a:ext cx="642902" cy="64290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91435" tIns="45718" rIns="91435" bIns="4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599" dirty="0" smtClean="0">
                  <a:latin typeface="Arial" panose="020B0604020202020204" pitchFamily="34" charset="0"/>
                  <a:ea typeface="微软雅黑" panose="020B0503020204020204" pitchFamily="34" charset="-122"/>
                </a:rPr>
                <a:t>02</a:t>
              </a:r>
              <a:endParaRPr lang="zh-CN" altLang="en-US" sz="1599" dirty="0"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grpSp>
          <p:nvGrpSpPr>
            <p:cNvPr id="41" name="群組 40"/>
            <p:cNvGrpSpPr/>
            <p:nvPr/>
          </p:nvGrpSpPr>
          <p:grpSpPr>
            <a:xfrm>
              <a:off x="1201875" y="2023799"/>
              <a:ext cx="2225675" cy="885559"/>
              <a:chOff x="1201875" y="2023799"/>
              <a:chExt cx="2225675" cy="885559"/>
            </a:xfrm>
          </p:grpSpPr>
          <p:grpSp>
            <p:nvGrpSpPr>
              <p:cNvPr id="42" name="组合 9"/>
              <p:cNvGrpSpPr/>
              <p:nvPr/>
            </p:nvGrpSpPr>
            <p:grpSpPr>
              <a:xfrm>
                <a:off x="1201875" y="2023799"/>
                <a:ext cx="864347" cy="864347"/>
                <a:chOff x="857250" y="1893093"/>
                <a:chExt cx="864394" cy="864394"/>
              </a:xfrm>
            </p:grpSpPr>
            <p:sp>
              <p:nvSpPr>
                <p:cNvPr id="44" name="弧形 43"/>
                <p:cNvSpPr/>
                <p:nvPr/>
              </p:nvSpPr>
              <p:spPr>
                <a:xfrm>
                  <a:off x="857250" y="1893093"/>
                  <a:ext cx="864394" cy="864394"/>
                </a:xfrm>
                <a:prstGeom prst="arc">
                  <a:avLst>
                    <a:gd name="adj1" fmla="val 3406397"/>
                    <a:gd name="adj2" fmla="val 20528884"/>
                  </a:avLst>
                </a:prstGeom>
                <a:ln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707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45" name="弧形 44"/>
                <p:cNvSpPr/>
                <p:nvPr/>
              </p:nvSpPr>
              <p:spPr>
                <a:xfrm>
                  <a:off x="857250" y="1893093"/>
                  <a:ext cx="864394" cy="864394"/>
                </a:xfrm>
                <a:prstGeom prst="arc">
                  <a:avLst>
                    <a:gd name="adj1" fmla="val 7448849"/>
                    <a:gd name="adj2" fmla="val 17571339"/>
                  </a:avLst>
                </a:prstGeom>
                <a:ln w="76200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707">
                    <a:latin typeface="Arial" panose="020B0604020202020204" pitchFamily="34" charset="0"/>
                  </a:endParaRPr>
                </a:p>
              </p:txBody>
            </p:sp>
          </p:grpSp>
          <p:sp>
            <p:nvSpPr>
              <p:cNvPr id="43" name="文本框 12"/>
              <p:cNvSpPr txBox="1"/>
              <p:nvPr/>
            </p:nvSpPr>
            <p:spPr>
              <a:xfrm>
                <a:off x="1992444" y="2121642"/>
                <a:ext cx="1435106" cy="7877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zh-TW" altLang="en-US" sz="16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</a:rPr>
                  <a:t>確認動態移步</a:t>
                </a:r>
                <a:endParaRPr lang="en-US" altLang="zh-TW" sz="16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en-US" altLang="zh-TW" sz="16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</a:rPr>
                  <a:t>(</a:t>
                </a:r>
                <a:r>
                  <a:rPr lang="zh-TW" altLang="en-US" sz="16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</a:rPr>
                  <a:t>收斂</a:t>
                </a:r>
                <a:r>
                  <a:rPr lang="en-US" altLang="zh-TW" sz="16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</a:rPr>
                  <a:t>)</a:t>
                </a:r>
                <a:endPara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</p:txBody>
          </p:sp>
        </p:grpSp>
      </p:grpSp>
      <p:grpSp>
        <p:nvGrpSpPr>
          <p:cNvPr id="49" name="群組 48"/>
          <p:cNvGrpSpPr/>
          <p:nvPr/>
        </p:nvGrpSpPr>
        <p:grpSpPr>
          <a:xfrm>
            <a:off x="2540482" y="2239598"/>
            <a:ext cx="542897" cy="1653937"/>
            <a:chOff x="816135" y="2945293"/>
            <a:chExt cx="542897" cy="1653937"/>
          </a:xfrm>
        </p:grpSpPr>
        <p:cxnSp>
          <p:nvCxnSpPr>
            <p:cNvPr id="50" name="直接连接符 6"/>
            <p:cNvCxnSpPr/>
            <p:nvPr/>
          </p:nvCxnSpPr>
          <p:spPr>
            <a:xfrm flipV="1">
              <a:off x="816135" y="3059588"/>
              <a:ext cx="428602" cy="1539642"/>
            </a:xfrm>
            <a:prstGeom prst="line">
              <a:avLst/>
            </a:prstGeom>
            <a:ln>
              <a:solidFill>
                <a:srgbClr val="3F3F3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椭圆 7"/>
            <p:cNvSpPr/>
            <p:nvPr/>
          </p:nvSpPr>
          <p:spPr>
            <a:xfrm>
              <a:off x="1201877" y="2945293"/>
              <a:ext cx="157155" cy="15715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91435" tIns="45718" rIns="91435" bIns="4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599" dirty="0"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2" name="群組 51"/>
          <p:cNvGrpSpPr/>
          <p:nvPr/>
        </p:nvGrpSpPr>
        <p:grpSpPr>
          <a:xfrm>
            <a:off x="2859122" y="1296864"/>
            <a:ext cx="2884509" cy="864347"/>
            <a:chOff x="1201875" y="2023799"/>
            <a:chExt cx="2884509" cy="864347"/>
          </a:xfrm>
        </p:grpSpPr>
        <p:sp>
          <p:nvSpPr>
            <p:cNvPr id="53" name="椭圆 8"/>
            <p:cNvSpPr/>
            <p:nvPr/>
          </p:nvSpPr>
          <p:spPr>
            <a:xfrm>
              <a:off x="1312598" y="2134521"/>
              <a:ext cx="642902" cy="64290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91435" tIns="45718" rIns="91435" bIns="4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599" dirty="0" smtClean="0">
                  <a:latin typeface="Arial" panose="020B0604020202020204" pitchFamily="34" charset="0"/>
                  <a:ea typeface="微软雅黑" panose="020B0503020204020204" pitchFamily="34" charset="-122"/>
                </a:rPr>
                <a:t>03</a:t>
              </a:r>
              <a:endParaRPr lang="zh-CN" altLang="en-US" sz="1599" dirty="0"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grpSp>
          <p:nvGrpSpPr>
            <p:cNvPr id="54" name="群組 53"/>
            <p:cNvGrpSpPr/>
            <p:nvPr/>
          </p:nvGrpSpPr>
          <p:grpSpPr>
            <a:xfrm>
              <a:off x="1201875" y="2023799"/>
              <a:ext cx="2884509" cy="864347"/>
              <a:chOff x="1201875" y="2023799"/>
              <a:chExt cx="2884509" cy="864347"/>
            </a:xfrm>
          </p:grpSpPr>
          <p:grpSp>
            <p:nvGrpSpPr>
              <p:cNvPr id="55" name="组合 9"/>
              <p:cNvGrpSpPr/>
              <p:nvPr/>
            </p:nvGrpSpPr>
            <p:grpSpPr>
              <a:xfrm>
                <a:off x="1201875" y="2023799"/>
                <a:ext cx="864347" cy="864347"/>
                <a:chOff x="857250" y="1893093"/>
                <a:chExt cx="864394" cy="864394"/>
              </a:xfrm>
            </p:grpSpPr>
            <p:sp>
              <p:nvSpPr>
                <p:cNvPr id="57" name="弧形 56"/>
                <p:cNvSpPr/>
                <p:nvPr/>
              </p:nvSpPr>
              <p:spPr>
                <a:xfrm>
                  <a:off x="857250" y="1893093"/>
                  <a:ext cx="864394" cy="864394"/>
                </a:xfrm>
                <a:prstGeom prst="arc">
                  <a:avLst>
                    <a:gd name="adj1" fmla="val 3406397"/>
                    <a:gd name="adj2" fmla="val 20528884"/>
                  </a:avLst>
                </a:prstGeom>
                <a:ln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707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58" name="弧形 57"/>
                <p:cNvSpPr/>
                <p:nvPr/>
              </p:nvSpPr>
              <p:spPr>
                <a:xfrm>
                  <a:off x="857250" y="1893093"/>
                  <a:ext cx="864394" cy="864394"/>
                </a:xfrm>
                <a:prstGeom prst="arc">
                  <a:avLst>
                    <a:gd name="adj1" fmla="val 7448849"/>
                    <a:gd name="adj2" fmla="val 17571339"/>
                  </a:avLst>
                </a:prstGeom>
                <a:ln w="76200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707">
                    <a:latin typeface="Arial" panose="020B0604020202020204" pitchFamily="34" charset="0"/>
                  </a:endParaRPr>
                </a:p>
              </p:txBody>
            </p:sp>
          </p:grpSp>
          <p:sp>
            <p:nvSpPr>
              <p:cNvPr id="56" name="文本框 12"/>
              <p:cNvSpPr txBox="1"/>
              <p:nvPr/>
            </p:nvSpPr>
            <p:spPr>
              <a:xfrm>
                <a:off x="2010732" y="2191120"/>
                <a:ext cx="2075652" cy="4183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zh-TW" altLang="en-US" sz="16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</a:rPr>
                  <a:t>創建區域候選者</a:t>
                </a:r>
                <a:endPara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</p:txBody>
          </p:sp>
        </p:grpSp>
      </p:grpSp>
      <p:grpSp>
        <p:nvGrpSpPr>
          <p:cNvPr id="97" name="群組 96"/>
          <p:cNvGrpSpPr/>
          <p:nvPr/>
        </p:nvGrpSpPr>
        <p:grpSpPr>
          <a:xfrm>
            <a:off x="1835291" y="4220793"/>
            <a:ext cx="1977131" cy="1365720"/>
            <a:chOff x="1909069" y="4233672"/>
            <a:chExt cx="1977131" cy="1365720"/>
          </a:xfrm>
        </p:grpSpPr>
        <p:sp>
          <p:nvSpPr>
            <p:cNvPr id="96" name="圓角矩形 95"/>
            <p:cNvSpPr/>
            <p:nvPr/>
          </p:nvSpPr>
          <p:spPr>
            <a:xfrm>
              <a:off x="1909069" y="4233672"/>
              <a:ext cx="1977131" cy="136572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0" name="文字方塊 89"/>
            <p:cNvSpPr txBox="1"/>
            <p:nvPr/>
          </p:nvSpPr>
          <p:spPr>
            <a:xfrm>
              <a:off x="2059654" y="4364927"/>
              <a:ext cx="1702467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600" dirty="0" smtClean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當經歷一定代次後，移動值會乘以介於</a:t>
              </a:r>
              <a:r>
                <a:rPr lang="en-US" altLang="zh-TW" sz="1600" dirty="0" smtClean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0~1</a:t>
              </a:r>
              <a:r>
                <a:rPr lang="zh-TW" altLang="en-US" sz="1600" dirty="0" smtClean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的比例值。</a:t>
              </a:r>
              <a:endParaRPr lang="zh-TW" altLang="en-US" sz="16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98" name="群組 97"/>
          <p:cNvGrpSpPr/>
          <p:nvPr/>
        </p:nvGrpSpPr>
        <p:grpSpPr>
          <a:xfrm>
            <a:off x="3966678" y="3921329"/>
            <a:ext cx="512386" cy="1586524"/>
            <a:chOff x="1201877" y="1515924"/>
            <a:chExt cx="512386" cy="1586524"/>
          </a:xfrm>
        </p:grpSpPr>
        <p:cxnSp>
          <p:nvCxnSpPr>
            <p:cNvPr id="99" name="直接连接符 6"/>
            <p:cNvCxnSpPr/>
            <p:nvPr/>
          </p:nvCxnSpPr>
          <p:spPr>
            <a:xfrm flipV="1">
              <a:off x="1276431" y="1515924"/>
              <a:ext cx="437832" cy="1519215"/>
            </a:xfrm>
            <a:prstGeom prst="line">
              <a:avLst/>
            </a:prstGeom>
            <a:ln>
              <a:solidFill>
                <a:srgbClr val="3F3F3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椭圆 7"/>
            <p:cNvSpPr/>
            <p:nvPr/>
          </p:nvSpPr>
          <p:spPr>
            <a:xfrm>
              <a:off x="1201877" y="2945293"/>
              <a:ext cx="157155" cy="15715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91435" tIns="45718" rIns="91435" bIns="4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599" dirty="0"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01" name="群組 100"/>
          <p:cNvGrpSpPr/>
          <p:nvPr/>
        </p:nvGrpSpPr>
        <p:grpSpPr>
          <a:xfrm>
            <a:off x="3893342" y="5507854"/>
            <a:ext cx="2903697" cy="928840"/>
            <a:chOff x="1201875" y="2023799"/>
            <a:chExt cx="2903697" cy="928840"/>
          </a:xfrm>
        </p:grpSpPr>
        <p:sp>
          <p:nvSpPr>
            <p:cNvPr id="102" name="椭圆 8"/>
            <p:cNvSpPr/>
            <p:nvPr/>
          </p:nvSpPr>
          <p:spPr>
            <a:xfrm>
              <a:off x="1312598" y="2134521"/>
              <a:ext cx="642902" cy="64290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91435" tIns="45718" rIns="91435" bIns="4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599" dirty="0" smtClean="0">
                  <a:latin typeface="Arial" panose="020B0604020202020204" pitchFamily="34" charset="0"/>
                  <a:ea typeface="微软雅黑" panose="020B0503020204020204" pitchFamily="34" charset="-122"/>
                </a:rPr>
                <a:t>04</a:t>
              </a:r>
              <a:endParaRPr lang="zh-CN" altLang="en-US" sz="1599" dirty="0"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grpSp>
          <p:nvGrpSpPr>
            <p:cNvPr id="103" name="群組 102"/>
            <p:cNvGrpSpPr/>
            <p:nvPr/>
          </p:nvGrpSpPr>
          <p:grpSpPr>
            <a:xfrm>
              <a:off x="1201875" y="2023799"/>
              <a:ext cx="2903697" cy="928840"/>
              <a:chOff x="1201875" y="2023799"/>
              <a:chExt cx="2903697" cy="928840"/>
            </a:xfrm>
          </p:grpSpPr>
          <p:grpSp>
            <p:nvGrpSpPr>
              <p:cNvPr id="104" name="组合 9"/>
              <p:cNvGrpSpPr/>
              <p:nvPr/>
            </p:nvGrpSpPr>
            <p:grpSpPr>
              <a:xfrm>
                <a:off x="1201875" y="2023799"/>
                <a:ext cx="864347" cy="864347"/>
                <a:chOff x="857250" y="1893093"/>
                <a:chExt cx="864394" cy="864394"/>
              </a:xfrm>
            </p:grpSpPr>
            <p:sp>
              <p:nvSpPr>
                <p:cNvPr id="106" name="弧形 105"/>
                <p:cNvSpPr/>
                <p:nvPr/>
              </p:nvSpPr>
              <p:spPr>
                <a:xfrm>
                  <a:off x="857250" y="1893093"/>
                  <a:ext cx="864394" cy="864394"/>
                </a:xfrm>
                <a:prstGeom prst="arc">
                  <a:avLst>
                    <a:gd name="adj1" fmla="val 3406397"/>
                    <a:gd name="adj2" fmla="val 20528884"/>
                  </a:avLst>
                </a:prstGeom>
                <a:ln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707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07" name="弧形 106"/>
                <p:cNvSpPr/>
                <p:nvPr/>
              </p:nvSpPr>
              <p:spPr>
                <a:xfrm>
                  <a:off x="857250" y="1893093"/>
                  <a:ext cx="864394" cy="864394"/>
                </a:xfrm>
                <a:prstGeom prst="arc">
                  <a:avLst>
                    <a:gd name="adj1" fmla="val 7448849"/>
                    <a:gd name="adj2" fmla="val 17571339"/>
                  </a:avLst>
                </a:prstGeom>
                <a:ln w="76200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707">
                    <a:latin typeface="Arial" panose="020B0604020202020204" pitchFamily="34" charset="0"/>
                  </a:endParaRPr>
                </a:p>
              </p:txBody>
            </p:sp>
          </p:grpSp>
          <p:sp>
            <p:nvSpPr>
              <p:cNvPr id="105" name="文本框 12"/>
              <p:cNvSpPr txBox="1"/>
              <p:nvPr/>
            </p:nvSpPr>
            <p:spPr>
              <a:xfrm>
                <a:off x="1886729" y="2121642"/>
                <a:ext cx="2218843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zh-TW" altLang="en-US" sz="16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</a:rPr>
                  <a:t>計算</a:t>
                </a:r>
                <a:endParaRPr lang="en-US" altLang="zh-TW" sz="16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en-US" altLang="zh-TW" sz="16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</a:rPr>
                  <a:t>Objective &amp;</a:t>
                </a:r>
                <a:r>
                  <a:rPr lang="zh-TW" altLang="en-US" sz="16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</a:rPr>
                  <a:t> </a:t>
                </a:r>
                <a:r>
                  <a:rPr lang="en-US" altLang="zh-TW" sz="16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</a:rPr>
                  <a:t>fitness</a:t>
                </a:r>
                <a:endPara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</p:txBody>
          </p:sp>
        </p:grpSp>
      </p:grpSp>
      <p:grpSp>
        <p:nvGrpSpPr>
          <p:cNvPr id="108" name="群組 107"/>
          <p:cNvGrpSpPr/>
          <p:nvPr/>
        </p:nvGrpSpPr>
        <p:grpSpPr>
          <a:xfrm>
            <a:off x="4683911" y="4239977"/>
            <a:ext cx="2010364" cy="1365720"/>
            <a:chOff x="1909069" y="4233672"/>
            <a:chExt cx="2010364" cy="1365720"/>
          </a:xfrm>
        </p:grpSpPr>
        <p:sp>
          <p:nvSpPr>
            <p:cNvPr id="109" name="圓角矩形 108"/>
            <p:cNvSpPr/>
            <p:nvPr/>
          </p:nvSpPr>
          <p:spPr>
            <a:xfrm>
              <a:off x="1909069" y="4233672"/>
              <a:ext cx="1977131" cy="136572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0" name="文字方塊 109"/>
            <p:cNvSpPr txBox="1"/>
            <p:nvPr/>
          </p:nvSpPr>
          <p:spPr>
            <a:xfrm>
              <a:off x="1933032" y="4247698"/>
              <a:ext cx="1986401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600" dirty="0" smtClean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將處於禁忌名單的候選者</a:t>
              </a:r>
              <a:r>
                <a:rPr lang="en-US" altLang="zh-TW" sz="1600" dirty="0" smtClean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fitness</a:t>
              </a:r>
              <a:r>
                <a:rPr lang="zh-TW" altLang="en-US" sz="1600" dirty="0" smtClean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設為</a:t>
              </a:r>
              <a:r>
                <a:rPr lang="en-US" altLang="zh-TW" sz="1600" dirty="0" smtClean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0</a:t>
              </a:r>
              <a:r>
                <a:rPr lang="zh-TW" altLang="en-US" sz="1600" dirty="0" smtClean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。</a:t>
              </a:r>
              <a:endParaRPr lang="en-US" altLang="zh-TW" sz="1600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endParaRPr>
            </a:p>
            <a:p>
              <a:r>
                <a:rPr lang="zh-TW" altLang="en-US" sz="1600" dirty="0" smtClean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選擇候選者，優先走沒走過的路徑。</a:t>
              </a:r>
              <a:endParaRPr lang="zh-TW" altLang="en-US" sz="16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cxnSp>
        <p:nvCxnSpPr>
          <p:cNvPr id="116" name="直線接點 115"/>
          <p:cNvCxnSpPr>
            <a:stCxn id="114" idx="6"/>
          </p:cNvCxnSpPr>
          <p:nvPr/>
        </p:nvCxnSpPr>
        <p:spPr>
          <a:xfrm>
            <a:off x="4593252" y="3006592"/>
            <a:ext cx="25332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9" name="群組 178"/>
          <p:cNvGrpSpPr/>
          <p:nvPr/>
        </p:nvGrpSpPr>
        <p:grpSpPr>
          <a:xfrm>
            <a:off x="3411786" y="1952621"/>
            <a:ext cx="2228382" cy="1857985"/>
            <a:chOff x="3966678" y="1952621"/>
            <a:chExt cx="2228382" cy="1857985"/>
          </a:xfrm>
        </p:grpSpPr>
        <p:sp>
          <p:nvSpPr>
            <p:cNvPr id="112" name="圓角矩形 111"/>
            <p:cNvSpPr/>
            <p:nvPr/>
          </p:nvSpPr>
          <p:spPr>
            <a:xfrm>
              <a:off x="3966678" y="1952621"/>
              <a:ext cx="2228382" cy="1857985"/>
            </a:xfrm>
            <a:prstGeom prst="roundRect">
              <a:avLst/>
            </a:prstGeom>
            <a:gradFill>
              <a:gsLst>
                <a:gs pos="0">
                  <a:schemeClr val="bg1"/>
                </a:gs>
                <a:gs pos="32000">
                  <a:schemeClr val="accent6">
                    <a:lumMod val="60000"/>
                    <a:lumOff val="40000"/>
                  </a:schemeClr>
                </a:gs>
                <a:gs pos="56000">
                  <a:schemeClr val="accent6">
                    <a:lumMod val="60000"/>
                    <a:lumOff val="40000"/>
                  </a:schemeClr>
                </a:gs>
                <a:gs pos="84000">
                  <a:schemeClr val="bg1"/>
                </a:gs>
              </a:gsLst>
              <a:lin ang="2700000" scaled="0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7" name="橢圓 116"/>
            <p:cNvSpPr/>
            <p:nvPr/>
          </p:nvSpPr>
          <p:spPr>
            <a:xfrm>
              <a:off x="5401464" y="2842000"/>
              <a:ext cx="359296" cy="32918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121" name="群組 120"/>
            <p:cNvGrpSpPr/>
            <p:nvPr/>
          </p:nvGrpSpPr>
          <p:grpSpPr>
            <a:xfrm rot="5400000">
              <a:off x="4662188" y="3308646"/>
              <a:ext cx="612616" cy="329184"/>
              <a:chOff x="4633416" y="3225252"/>
              <a:chExt cx="612616" cy="329184"/>
            </a:xfrm>
          </p:grpSpPr>
          <p:cxnSp>
            <p:nvCxnSpPr>
              <p:cNvPr id="118" name="直線接點 117"/>
              <p:cNvCxnSpPr/>
              <p:nvPr/>
            </p:nvCxnSpPr>
            <p:spPr>
              <a:xfrm>
                <a:off x="4633416" y="3389844"/>
                <a:ext cx="253320" cy="0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9" name="橢圓 118"/>
              <p:cNvSpPr/>
              <p:nvPr/>
            </p:nvSpPr>
            <p:spPr>
              <a:xfrm>
                <a:off x="4886736" y="3225252"/>
                <a:ext cx="359296" cy="329184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125" name="群組 124"/>
            <p:cNvGrpSpPr/>
            <p:nvPr/>
          </p:nvGrpSpPr>
          <p:grpSpPr>
            <a:xfrm rot="10800000">
              <a:off x="4172963" y="2836553"/>
              <a:ext cx="612616" cy="329184"/>
              <a:chOff x="4633416" y="3225252"/>
              <a:chExt cx="612616" cy="329184"/>
            </a:xfrm>
          </p:grpSpPr>
          <p:cxnSp>
            <p:nvCxnSpPr>
              <p:cNvPr id="126" name="直線接點 125"/>
              <p:cNvCxnSpPr/>
              <p:nvPr/>
            </p:nvCxnSpPr>
            <p:spPr>
              <a:xfrm>
                <a:off x="4633416" y="3389844"/>
                <a:ext cx="253320" cy="0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7" name="橢圓 126"/>
              <p:cNvSpPr/>
              <p:nvPr/>
            </p:nvSpPr>
            <p:spPr>
              <a:xfrm>
                <a:off x="4886736" y="3225252"/>
                <a:ext cx="359296" cy="329184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128" name="群組 127"/>
            <p:cNvGrpSpPr/>
            <p:nvPr/>
          </p:nvGrpSpPr>
          <p:grpSpPr>
            <a:xfrm rot="16200000">
              <a:off x="4662188" y="2379901"/>
              <a:ext cx="612616" cy="329184"/>
              <a:chOff x="4633416" y="3225252"/>
              <a:chExt cx="612616" cy="329184"/>
            </a:xfrm>
          </p:grpSpPr>
          <p:cxnSp>
            <p:nvCxnSpPr>
              <p:cNvPr id="129" name="直線接點 128"/>
              <p:cNvCxnSpPr/>
              <p:nvPr/>
            </p:nvCxnSpPr>
            <p:spPr>
              <a:xfrm>
                <a:off x="4633416" y="3389844"/>
                <a:ext cx="253320" cy="0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0" name="橢圓 129"/>
              <p:cNvSpPr/>
              <p:nvPr/>
            </p:nvSpPr>
            <p:spPr>
              <a:xfrm>
                <a:off x="4886736" y="3225252"/>
                <a:ext cx="359296" cy="329184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114" name="橢圓 113"/>
            <p:cNvSpPr/>
            <p:nvPr/>
          </p:nvSpPr>
          <p:spPr>
            <a:xfrm>
              <a:off x="4788848" y="2842000"/>
              <a:ext cx="359296" cy="329184"/>
            </a:xfrm>
            <a:prstGeom prst="ellipse">
              <a:avLst/>
            </a:prstGeom>
            <a:gradFill>
              <a:gsLst>
                <a:gs pos="25000">
                  <a:schemeClr val="dk1">
                    <a:tint val="93000"/>
                    <a:satMod val="150000"/>
                    <a:shade val="98000"/>
                    <a:lumMod val="102000"/>
                  </a:schemeClr>
                </a:gs>
                <a:gs pos="46000">
                  <a:schemeClr val="bg1">
                    <a:alpha val="18000"/>
                  </a:schemeClr>
                </a:gs>
                <a:gs pos="78000">
                  <a:srgbClr val="002060"/>
                </a:gs>
              </a:gsLst>
              <a:lin ang="2400000" scaled="0"/>
            </a:gradFill>
          </p:spPr>
          <p:style>
            <a:lnRef idx="2">
              <a:schemeClr val="accent1">
                <a:shade val="50000"/>
              </a:schemeClr>
            </a:lnRef>
            <a:fillRef idx="1003">
              <a:schemeClr val="dk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32" name="直線單箭頭接點 131"/>
            <p:cNvCxnSpPr/>
            <p:nvPr/>
          </p:nvCxnSpPr>
          <p:spPr>
            <a:xfrm>
              <a:off x="4968496" y="3001145"/>
              <a:ext cx="1086717" cy="0"/>
            </a:xfrm>
            <a:prstGeom prst="straightConnector1">
              <a:avLst/>
            </a:prstGeom>
            <a:ln w="57150">
              <a:gradFill>
                <a:gsLst>
                  <a:gs pos="0">
                    <a:schemeClr val="tx1"/>
                  </a:gs>
                  <a:gs pos="32000">
                    <a:schemeClr val="accent1">
                      <a:lumMod val="45000"/>
                      <a:lumOff val="55000"/>
                    </a:schemeClr>
                  </a:gs>
                  <a:gs pos="56000">
                    <a:schemeClr val="accent1">
                      <a:lumMod val="45000"/>
                      <a:lumOff val="55000"/>
                    </a:schemeClr>
                  </a:gs>
                  <a:gs pos="84000">
                    <a:srgbClr val="0E0E0E"/>
                  </a:gs>
                </a:gsLst>
                <a:lin ang="0" scaled="0"/>
              </a:gra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直線單箭頭接點 137"/>
            <p:cNvCxnSpPr/>
            <p:nvPr/>
          </p:nvCxnSpPr>
          <p:spPr>
            <a:xfrm flipV="1">
              <a:off x="4968496" y="2011680"/>
              <a:ext cx="0" cy="992140"/>
            </a:xfrm>
            <a:prstGeom prst="straightConnector1">
              <a:avLst/>
            </a:prstGeom>
            <a:ln w="57150">
              <a:gradFill>
                <a:gsLst>
                  <a:gs pos="0">
                    <a:schemeClr val="tx1"/>
                  </a:gs>
                  <a:gs pos="32000">
                    <a:schemeClr val="accent1">
                      <a:lumMod val="45000"/>
                      <a:lumOff val="55000"/>
                    </a:schemeClr>
                  </a:gs>
                  <a:gs pos="56000">
                    <a:schemeClr val="accent1">
                      <a:lumMod val="45000"/>
                      <a:lumOff val="55000"/>
                    </a:schemeClr>
                  </a:gs>
                  <a:gs pos="84000">
                    <a:srgbClr val="0E0E0E"/>
                  </a:gs>
                </a:gsLst>
                <a:lin ang="5400000" scaled="0"/>
              </a:gra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0" name="群組 139"/>
          <p:cNvGrpSpPr/>
          <p:nvPr/>
        </p:nvGrpSpPr>
        <p:grpSpPr>
          <a:xfrm>
            <a:off x="5753641" y="2239598"/>
            <a:ext cx="542897" cy="1653937"/>
            <a:chOff x="816135" y="2945293"/>
            <a:chExt cx="542897" cy="1653937"/>
          </a:xfrm>
        </p:grpSpPr>
        <p:cxnSp>
          <p:nvCxnSpPr>
            <p:cNvPr id="141" name="直接连接符 6"/>
            <p:cNvCxnSpPr/>
            <p:nvPr/>
          </p:nvCxnSpPr>
          <p:spPr>
            <a:xfrm flipV="1">
              <a:off x="816135" y="3059588"/>
              <a:ext cx="428602" cy="1539642"/>
            </a:xfrm>
            <a:prstGeom prst="line">
              <a:avLst/>
            </a:prstGeom>
            <a:ln>
              <a:solidFill>
                <a:srgbClr val="3F3F3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椭圆 7"/>
            <p:cNvSpPr/>
            <p:nvPr/>
          </p:nvSpPr>
          <p:spPr>
            <a:xfrm>
              <a:off x="1201877" y="2945293"/>
              <a:ext cx="157155" cy="15715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91435" tIns="45718" rIns="91435" bIns="4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599" dirty="0"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43" name="群組 142"/>
          <p:cNvGrpSpPr/>
          <p:nvPr/>
        </p:nvGrpSpPr>
        <p:grpSpPr>
          <a:xfrm>
            <a:off x="6072281" y="1296864"/>
            <a:ext cx="2884509" cy="864347"/>
            <a:chOff x="1201875" y="2023799"/>
            <a:chExt cx="2884509" cy="864347"/>
          </a:xfrm>
        </p:grpSpPr>
        <p:sp>
          <p:nvSpPr>
            <p:cNvPr id="144" name="椭圆 8"/>
            <p:cNvSpPr/>
            <p:nvPr/>
          </p:nvSpPr>
          <p:spPr>
            <a:xfrm>
              <a:off x="1312598" y="2134521"/>
              <a:ext cx="642902" cy="64290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91435" tIns="45718" rIns="91435" bIns="4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599" dirty="0" smtClean="0">
                  <a:latin typeface="Arial" panose="020B0604020202020204" pitchFamily="34" charset="0"/>
                  <a:ea typeface="微软雅黑" panose="020B0503020204020204" pitchFamily="34" charset="-122"/>
                </a:rPr>
                <a:t>05</a:t>
              </a:r>
              <a:endParaRPr lang="zh-CN" altLang="en-US" sz="1599" dirty="0"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grpSp>
          <p:nvGrpSpPr>
            <p:cNvPr id="145" name="群組 144"/>
            <p:cNvGrpSpPr/>
            <p:nvPr/>
          </p:nvGrpSpPr>
          <p:grpSpPr>
            <a:xfrm>
              <a:off x="1201875" y="2023799"/>
              <a:ext cx="2884509" cy="864347"/>
              <a:chOff x="1201875" y="2023799"/>
              <a:chExt cx="2884509" cy="864347"/>
            </a:xfrm>
          </p:grpSpPr>
          <p:grpSp>
            <p:nvGrpSpPr>
              <p:cNvPr id="146" name="组合 9"/>
              <p:cNvGrpSpPr/>
              <p:nvPr/>
            </p:nvGrpSpPr>
            <p:grpSpPr>
              <a:xfrm>
                <a:off x="1201875" y="2023799"/>
                <a:ext cx="864347" cy="864347"/>
                <a:chOff x="857250" y="1893093"/>
                <a:chExt cx="864394" cy="864394"/>
              </a:xfrm>
            </p:grpSpPr>
            <p:sp>
              <p:nvSpPr>
                <p:cNvPr id="148" name="弧形 147"/>
                <p:cNvSpPr/>
                <p:nvPr/>
              </p:nvSpPr>
              <p:spPr>
                <a:xfrm>
                  <a:off x="857250" y="1893093"/>
                  <a:ext cx="864394" cy="864394"/>
                </a:xfrm>
                <a:prstGeom prst="arc">
                  <a:avLst>
                    <a:gd name="adj1" fmla="val 3406397"/>
                    <a:gd name="adj2" fmla="val 20528884"/>
                  </a:avLst>
                </a:prstGeom>
                <a:ln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707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49" name="弧形 148"/>
                <p:cNvSpPr/>
                <p:nvPr/>
              </p:nvSpPr>
              <p:spPr>
                <a:xfrm>
                  <a:off x="857250" y="1893093"/>
                  <a:ext cx="864394" cy="864394"/>
                </a:xfrm>
                <a:prstGeom prst="arc">
                  <a:avLst>
                    <a:gd name="adj1" fmla="val 7448849"/>
                    <a:gd name="adj2" fmla="val 17571339"/>
                  </a:avLst>
                </a:prstGeom>
                <a:ln w="76200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707">
                    <a:latin typeface="Arial" panose="020B0604020202020204" pitchFamily="34" charset="0"/>
                  </a:endParaRPr>
                </a:p>
              </p:txBody>
            </p:sp>
          </p:grpSp>
          <p:sp>
            <p:nvSpPr>
              <p:cNvPr id="147" name="文本框 12"/>
              <p:cNvSpPr txBox="1"/>
              <p:nvPr/>
            </p:nvSpPr>
            <p:spPr>
              <a:xfrm>
                <a:off x="2010732" y="2191124"/>
                <a:ext cx="2075652" cy="4183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zh-TW" altLang="en-US" sz="16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</a:rPr>
                  <a:t>確認禁忌名</a:t>
                </a:r>
                <a:r>
                  <a:rPr lang="zh-TW" altLang="en-US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</a:rPr>
                  <a:t>單</a:t>
                </a:r>
                <a:endPara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</p:txBody>
          </p:sp>
        </p:grpSp>
      </p:grpSp>
      <p:grpSp>
        <p:nvGrpSpPr>
          <p:cNvPr id="150" name="群組 149"/>
          <p:cNvGrpSpPr/>
          <p:nvPr/>
        </p:nvGrpSpPr>
        <p:grpSpPr>
          <a:xfrm>
            <a:off x="6642563" y="2059453"/>
            <a:ext cx="2152285" cy="1751150"/>
            <a:chOff x="1909069" y="4233672"/>
            <a:chExt cx="1977131" cy="1365720"/>
          </a:xfrm>
        </p:grpSpPr>
        <p:sp>
          <p:nvSpPr>
            <p:cNvPr id="151" name="圓角矩形 150"/>
            <p:cNvSpPr/>
            <p:nvPr/>
          </p:nvSpPr>
          <p:spPr>
            <a:xfrm>
              <a:off x="1909069" y="4233672"/>
              <a:ext cx="1977131" cy="136572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2" name="文字方塊 151"/>
            <p:cNvSpPr txBox="1"/>
            <p:nvPr/>
          </p:nvSpPr>
          <p:spPr>
            <a:xfrm>
              <a:off x="2036829" y="4359729"/>
              <a:ext cx="1802230" cy="10321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600" dirty="0" smtClean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如果在計算</a:t>
              </a:r>
              <a:r>
                <a:rPr lang="en-US" altLang="zh-TW" sz="1600" dirty="0" smtClean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fitness</a:t>
              </a:r>
              <a:r>
                <a:rPr lang="zh-TW" altLang="en-US" sz="1600" dirty="0" smtClean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時，發現候選</a:t>
              </a:r>
              <a:r>
                <a:rPr lang="zh-TW" altLang="en-US" sz="1600" dirty="0" smtClean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者完全</a:t>
              </a:r>
              <a:r>
                <a:rPr lang="zh-TW" altLang="en-US" sz="1600" dirty="0" smtClean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受到</a:t>
              </a:r>
              <a:r>
                <a:rPr lang="zh-TW" altLang="en-US" sz="1600" dirty="0" smtClean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禁忌名單</a:t>
              </a:r>
              <a:r>
                <a:rPr lang="zh-TW" altLang="en-US" sz="1600" dirty="0" smtClean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拘束，會</a:t>
              </a:r>
              <a:r>
                <a:rPr lang="zh-TW" altLang="en-US" sz="1600" dirty="0" smtClean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往最佳候選</a:t>
              </a:r>
              <a:r>
                <a:rPr lang="zh-TW" altLang="en-US" sz="1600" dirty="0" smtClean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者其中之一移動</a:t>
              </a:r>
              <a:r>
                <a:rPr lang="zh-TW" altLang="en-US" sz="1600" dirty="0" smtClean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。</a:t>
              </a:r>
            </a:p>
          </p:txBody>
        </p:sp>
      </p:grpSp>
      <p:grpSp>
        <p:nvGrpSpPr>
          <p:cNvPr id="153" name="群組 152"/>
          <p:cNvGrpSpPr/>
          <p:nvPr/>
        </p:nvGrpSpPr>
        <p:grpSpPr>
          <a:xfrm>
            <a:off x="6759396" y="3911472"/>
            <a:ext cx="512386" cy="1586524"/>
            <a:chOff x="1201877" y="1515924"/>
            <a:chExt cx="512386" cy="1586524"/>
          </a:xfrm>
        </p:grpSpPr>
        <p:cxnSp>
          <p:nvCxnSpPr>
            <p:cNvPr id="154" name="直接连接符 6"/>
            <p:cNvCxnSpPr/>
            <p:nvPr/>
          </p:nvCxnSpPr>
          <p:spPr>
            <a:xfrm flipV="1">
              <a:off x="1276431" y="1515924"/>
              <a:ext cx="437832" cy="1519215"/>
            </a:xfrm>
            <a:prstGeom prst="line">
              <a:avLst/>
            </a:prstGeom>
            <a:ln>
              <a:solidFill>
                <a:srgbClr val="3F3F3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5" name="椭圆 7"/>
            <p:cNvSpPr/>
            <p:nvPr/>
          </p:nvSpPr>
          <p:spPr>
            <a:xfrm>
              <a:off x="1201877" y="2945293"/>
              <a:ext cx="157155" cy="15715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91435" tIns="45718" rIns="91435" bIns="4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599" dirty="0"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56" name="群組 155"/>
          <p:cNvGrpSpPr/>
          <p:nvPr/>
        </p:nvGrpSpPr>
        <p:grpSpPr>
          <a:xfrm>
            <a:off x="6686060" y="5497997"/>
            <a:ext cx="2667477" cy="864347"/>
            <a:chOff x="1201875" y="2023799"/>
            <a:chExt cx="2667477" cy="864347"/>
          </a:xfrm>
        </p:grpSpPr>
        <p:sp>
          <p:nvSpPr>
            <p:cNvPr id="157" name="椭圆 8"/>
            <p:cNvSpPr/>
            <p:nvPr/>
          </p:nvSpPr>
          <p:spPr>
            <a:xfrm>
              <a:off x="1312598" y="2134521"/>
              <a:ext cx="642902" cy="64290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91435" tIns="45718" rIns="91435" bIns="4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599" dirty="0" smtClean="0">
                  <a:latin typeface="Arial" panose="020B0604020202020204" pitchFamily="34" charset="0"/>
                  <a:ea typeface="微软雅黑" panose="020B0503020204020204" pitchFamily="34" charset="-122"/>
                </a:rPr>
                <a:t>0</a:t>
              </a:r>
              <a:r>
                <a:rPr lang="en-US" altLang="zh-TW" sz="1599" dirty="0" smtClean="0">
                  <a:latin typeface="Arial" panose="020B0604020202020204" pitchFamily="34" charset="0"/>
                  <a:ea typeface="微软雅黑" panose="020B0503020204020204" pitchFamily="34" charset="-122"/>
                </a:rPr>
                <a:t>6</a:t>
              </a:r>
              <a:endParaRPr lang="zh-CN" altLang="en-US" sz="1599" dirty="0"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grpSp>
          <p:nvGrpSpPr>
            <p:cNvPr id="158" name="群組 157"/>
            <p:cNvGrpSpPr/>
            <p:nvPr/>
          </p:nvGrpSpPr>
          <p:grpSpPr>
            <a:xfrm>
              <a:off x="1201875" y="2023799"/>
              <a:ext cx="2667477" cy="864347"/>
              <a:chOff x="1201875" y="2023799"/>
              <a:chExt cx="2667477" cy="864347"/>
            </a:xfrm>
          </p:grpSpPr>
          <p:grpSp>
            <p:nvGrpSpPr>
              <p:cNvPr id="159" name="组合 9"/>
              <p:cNvGrpSpPr/>
              <p:nvPr/>
            </p:nvGrpSpPr>
            <p:grpSpPr>
              <a:xfrm>
                <a:off x="1201875" y="2023799"/>
                <a:ext cx="864347" cy="864347"/>
                <a:chOff x="857250" y="1893093"/>
                <a:chExt cx="864394" cy="864394"/>
              </a:xfrm>
            </p:grpSpPr>
            <p:sp>
              <p:nvSpPr>
                <p:cNvPr id="161" name="弧形 160"/>
                <p:cNvSpPr/>
                <p:nvPr/>
              </p:nvSpPr>
              <p:spPr>
                <a:xfrm>
                  <a:off x="857250" y="1893093"/>
                  <a:ext cx="864394" cy="864394"/>
                </a:xfrm>
                <a:prstGeom prst="arc">
                  <a:avLst>
                    <a:gd name="adj1" fmla="val 3406397"/>
                    <a:gd name="adj2" fmla="val 20528884"/>
                  </a:avLst>
                </a:prstGeom>
                <a:ln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707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62" name="弧形 161"/>
                <p:cNvSpPr/>
                <p:nvPr/>
              </p:nvSpPr>
              <p:spPr>
                <a:xfrm>
                  <a:off x="857250" y="1893093"/>
                  <a:ext cx="864394" cy="864394"/>
                </a:xfrm>
                <a:prstGeom prst="arc">
                  <a:avLst>
                    <a:gd name="adj1" fmla="val 7448849"/>
                    <a:gd name="adj2" fmla="val 17571339"/>
                  </a:avLst>
                </a:prstGeom>
                <a:ln w="76200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707">
                    <a:latin typeface="Arial" panose="020B0604020202020204" pitchFamily="34" charset="0"/>
                  </a:endParaRPr>
                </a:p>
              </p:txBody>
            </p:sp>
          </p:grpSp>
          <p:sp>
            <p:nvSpPr>
              <p:cNvPr id="160" name="文本框 12"/>
              <p:cNvSpPr txBox="1"/>
              <p:nvPr/>
            </p:nvSpPr>
            <p:spPr>
              <a:xfrm>
                <a:off x="1756223" y="2228322"/>
                <a:ext cx="2113129" cy="4177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zh-TW" altLang="en-US" sz="16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</a:rPr>
                  <a:t>更新菁英解</a:t>
                </a:r>
                <a:endPara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</p:txBody>
          </p:sp>
        </p:grpSp>
      </p:grpSp>
      <p:grpSp>
        <p:nvGrpSpPr>
          <p:cNvPr id="163" name="群組 162"/>
          <p:cNvGrpSpPr/>
          <p:nvPr/>
        </p:nvGrpSpPr>
        <p:grpSpPr>
          <a:xfrm>
            <a:off x="7476629" y="4230120"/>
            <a:ext cx="2010364" cy="1365720"/>
            <a:chOff x="1909069" y="4233672"/>
            <a:chExt cx="2010364" cy="1365720"/>
          </a:xfrm>
        </p:grpSpPr>
        <p:sp>
          <p:nvSpPr>
            <p:cNvPr id="164" name="圓角矩形 163"/>
            <p:cNvSpPr/>
            <p:nvPr/>
          </p:nvSpPr>
          <p:spPr>
            <a:xfrm>
              <a:off x="1909069" y="4233672"/>
              <a:ext cx="1977131" cy="136572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5" name="文字方塊 164"/>
            <p:cNvSpPr txBox="1"/>
            <p:nvPr/>
          </p:nvSpPr>
          <p:spPr>
            <a:xfrm>
              <a:off x="1933032" y="4364927"/>
              <a:ext cx="1986401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600" dirty="0" smtClean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將此世代最佳解加入菁英清單中，如清單超過</a:t>
              </a:r>
              <a:r>
                <a:rPr lang="en-US" altLang="zh-TW" sz="1600" dirty="0" smtClean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8</a:t>
              </a:r>
              <a:r>
                <a:rPr lang="zh-TW" altLang="en-US" sz="1600" dirty="0" smtClean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個，則刪除最差者。</a:t>
              </a:r>
              <a:endParaRPr lang="zh-TW" altLang="en-US" sz="16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166" name="群組 165"/>
          <p:cNvGrpSpPr/>
          <p:nvPr/>
        </p:nvGrpSpPr>
        <p:grpSpPr>
          <a:xfrm>
            <a:off x="8751346" y="2257535"/>
            <a:ext cx="542897" cy="1653937"/>
            <a:chOff x="816135" y="2945293"/>
            <a:chExt cx="542897" cy="1653937"/>
          </a:xfrm>
        </p:grpSpPr>
        <p:cxnSp>
          <p:nvCxnSpPr>
            <p:cNvPr id="167" name="直接连接符 6"/>
            <p:cNvCxnSpPr/>
            <p:nvPr/>
          </p:nvCxnSpPr>
          <p:spPr>
            <a:xfrm flipV="1">
              <a:off x="816135" y="3059588"/>
              <a:ext cx="428602" cy="1539642"/>
            </a:xfrm>
            <a:prstGeom prst="line">
              <a:avLst/>
            </a:prstGeom>
            <a:ln>
              <a:solidFill>
                <a:srgbClr val="3F3F3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8" name="椭圆 7"/>
            <p:cNvSpPr/>
            <p:nvPr/>
          </p:nvSpPr>
          <p:spPr>
            <a:xfrm>
              <a:off x="1201877" y="2945293"/>
              <a:ext cx="157155" cy="15715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91435" tIns="45718" rIns="91435" bIns="4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599" dirty="0"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69" name="群組 168"/>
          <p:cNvGrpSpPr/>
          <p:nvPr/>
        </p:nvGrpSpPr>
        <p:grpSpPr>
          <a:xfrm>
            <a:off x="9030911" y="1314801"/>
            <a:ext cx="2884509" cy="864347"/>
            <a:chOff x="1201875" y="2023799"/>
            <a:chExt cx="2884509" cy="864347"/>
          </a:xfrm>
        </p:grpSpPr>
        <p:sp>
          <p:nvSpPr>
            <p:cNvPr id="170" name="椭圆 8"/>
            <p:cNvSpPr/>
            <p:nvPr/>
          </p:nvSpPr>
          <p:spPr>
            <a:xfrm>
              <a:off x="1312598" y="2134521"/>
              <a:ext cx="642902" cy="64290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91435" tIns="45718" rIns="91435" bIns="4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599" dirty="0" smtClean="0">
                  <a:latin typeface="Arial" panose="020B0604020202020204" pitchFamily="34" charset="0"/>
                  <a:ea typeface="微软雅黑" panose="020B0503020204020204" pitchFamily="34" charset="-122"/>
                </a:rPr>
                <a:t>0</a:t>
              </a:r>
              <a:r>
                <a:rPr lang="en-US" altLang="zh-TW" sz="1599" dirty="0" smtClean="0">
                  <a:latin typeface="Arial" panose="020B0604020202020204" pitchFamily="34" charset="0"/>
                  <a:ea typeface="微软雅黑" panose="020B0503020204020204" pitchFamily="34" charset="-122"/>
                </a:rPr>
                <a:t>7</a:t>
              </a:r>
              <a:endParaRPr lang="zh-CN" altLang="en-US" sz="1599" dirty="0"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grpSp>
          <p:nvGrpSpPr>
            <p:cNvPr id="171" name="群組 170"/>
            <p:cNvGrpSpPr/>
            <p:nvPr/>
          </p:nvGrpSpPr>
          <p:grpSpPr>
            <a:xfrm>
              <a:off x="1201875" y="2023799"/>
              <a:ext cx="2884509" cy="864347"/>
              <a:chOff x="1201875" y="2023799"/>
              <a:chExt cx="2884509" cy="864347"/>
            </a:xfrm>
          </p:grpSpPr>
          <p:grpSp>
            <p:nvGrpSpPr>
              <p:cNvPr id="172" name="组合 9"/>
              <p:cNvGrpSpPr/>
              <p:nvPr/>
            </p:nvGrpSpPr>
            <p:grpSpPr>
              <a:xfrm>
                <a:off x="1201875" y="2023799"/>
                <a:ext cx="864347" cy="864347"/>
                <a:chOff x="857250" y="1893093"/>
                <a:chExt cx="864394" cy="864394"/>
              </a:xfrm>
            </p:grpSpPr>
            <p:sp>
              <p:nvSpPr>
                <p:cNvPr id="174" name="弧形 173"/>
                <p:cNvSpPr/>
                <p:nvPr/>
              </p:nvSpPr>
              <p:spPr>
                <a:xfrm>
                  <a:off x="857250" y="1893093"/>
                  <a:ext cx="864394" cy="864394"/>
                </a:xfrm>
                <a:prstGeom prst="arc">
                  <a:avLst>
                    <a:gd name="adj1" fmla="val 3406397"/>
                    <a:gd name="adj2" fmla="val 20528884"/>
                  </a:avLst>
                </a:prstGeom>
                <a:ln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707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75" name="弧形 174"/>
                <p:cNvSpPr/>
                <p:nvPr/>
              </p:nvSpPr>
              <p:spPr>
                <a:xfrm>
                  <a:off x="857250" y="1893093"/>
                  <a:ext cx="864394" cy="864394"/>
                </a:xfrm>
                <a:prstGeom prst="arc">
                  <a:avLst>
                    <a:gd name="adj1" fmla="val 7448849"/>
                    <a:gd name="adj2" fmla="val 17571339"/>
                  </a:avLst>
                </a:prstGeom>
                <a:ln w="76200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707">
                    <a:latin typeface="Arial" panose="020B0604020202020204" pitchFamily="34" charset="0"/>
                  </a:endParaRPr>
                </a:p>
              </p:txBody>
            </p:sp>
          </p:grpSp>
          <p:sp>
            <p:nvSpPr>
              <p:cNvPr id="173" name="文本框 12"/>
              <p:cNvSpPr txBox="1"/>
              <p:nvPr/>
            </p:nvSpPr>
            <p:spPr>
              <a:xfrm>
                <a:off x="2010732" y="2191123"/>
                <a:ext cx="2075652" cy="4183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zh-TW" altLang="en-US" sz="16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</a:rPr>
                  <a:t>更新所有項目</a:t>
                </a:r>
                <a:endPara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</p:txBody>
          </p:sp>
        </p:grpSp>
      </p:grpSp>
      <p:grpSp>
        <p:nvGrpSpPr>
          <p:cNvPr id="176" name="群組 175"/>
          <p:cNvGrpSpPr/>
          <p:nvPr/>
        </p:nvGrpSpPr>
        <p:grpSpPr>
          <a:xfrm>
            <a:off x="9601192" y="1869230"/>
            <a:ext cx="2590807" cy="2308323"/>
            <a:chOff x="1909069" y="4168848"/>
            <a:chExt cx="2379966" cy="1800260"/>
          </a:xfrm>
        </p:grpSpPr>
        <p:sp>
          <p:nvSpPr>
            <p:cNvPr id="177" name="圓角矩形 176"/>
            <p:cNvSpPr/>
            <p:nvPr/>
          </p:nvSpPr>
          <p:spPr>
            <a:xfrm>
              <a:off x="1909069" y="4182424"/>
              <a:ext cx="2379966" cy="155184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8" name="文字方塊 177"/>
            <p:cNvSpPr txBox="1"/>
            <p:nvPr/>
          </p:nvSpPr>
          <p:spPr>
            <a:xfrm>
              <a:off x="1972442" y="4168848"/>
              <a:ext cx="2205684" cy="18002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600" dirty="0" smtClean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更新其餘</a:t>
              </a:r>
              <a:r>
                <a:rPr lang="zh-TW" altLang="en-US" sz="1600" dirty="0" smtClean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項目</a:t>
              </a:r>
              <a:r>
                <a:rPr lang="zh-TW" altLang="en-US" sz="16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：</a:t>
              </a:r>
              <a:r>
                <a:rPr lang="en-US" altLang="zh-TW" sz="1600" dirty="0" err="1" smtClean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Iterationbest</a:t>
              </a:r>
              <a:r>
                <a:rPr lang="en-US" altLang="zh-TW" sz="1600" dirty="0" smtClean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&amp;</a:t>
              </a:r>
            </a:p>
            <a:p>
              <a:r>
                <a:rPr lang="en-US" altLang="zh-TW" sz="1600" dirty="0" err="1" smtClean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Sofarthebest</a:t>
              </a:r>
              <a:r>
                <a:rPr lang="en-US" altLang="zh-TW" sz="1600" dirty="0" smtClean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&amp;</a:t>
              </a:r>
              <a:r>
                <a:rPr lang="zh-TW" altLang="en-US" sz="1600" dirty="0" smtClean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禁忌</a:t>
              </a:r>
              <a:r>
                <a:rPr lang="zh-TW" altLang="en-US" sz="1600" dirty="0" smtClean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名單</a:t>
              </a:r>
              <a:r>
                <a:rPr lang="zh-TW" altLang="en-US" sz="1600" dirty="0" smtClean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。</a:t>
              </a:r>
              <a:endParaRPr lang="en-US" altLang="zh-TW" sz="1600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endParaRPr>
            </a:p>
            <a:p>
              <a:r>
                <a:rPr lang="zh-TW" altLang="en-US" sz="1600" dirty="0" smtClean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選擇</a:t>
              </a:r>
              <a:r>
                <a:rPr lang="zh-TW" altLang="en-US" sz="1600" dirty="0" smtClean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下一代初始</a:t>
              </a:r>
              <a:r>
                <a:rPr lang="zh-TW" altLang="en-US" sz="1600" dirty="0" smtClean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解</a:t>
              </a:r>
              <a:r>
                <a:rPr lang="zh-TW" altLang="en-US" sz="16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：</a:t>
              </a:r>
              <a:endParaRPr lang="en-US" altLang="zh-TW" sz="1600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endParaRPr>
            </a:p>
            <a:p>
              <a:r>
                <a:rPr lang="en-US" altLang="zh-TW" sz="1600" b="1" u="sng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Mode1</a:t>
              </a:r>
              <a:r>
                <a:rPr lang="zh-TW" altLang="en-US" sz="1600" b="1" u="sng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：純區域搜索。</a:t>
              </a:r>
              <a:endParaRPr lang="en-US" altLang="zh-TW" sz="1600" b="1" u="sng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endParaRPr>
            </a:p>
            <a:p>
              <a:r>
                <a:rPr lang="en-US" altLang="zh-TW" sz="1600" b="1" u="sng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Mode2</a:t>
              </a:r>
              <a:r>
                <a:rPr lang="zh-TW" altLang="en-US" sz="1600" b="1" u="sng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：一開始隨機選擇一點移動，到特定次代進入區域搜索模式。</a:t>
              </a:r>
            </a:p>
            <a:p>
              <a:endParaRPr lang="zh-TW" altLang="en-US" sz="16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cxnSp>
        <p:nvCxnSpPr>
          <p:cNvPr id="183" name="直線接點 182"/>
          <p:cNvCxnSpPr/>
          <p:nvPr/>
        </p:nvCxnSpPr>
        <p:spPr>
          <a:xfrm flipH="1">
            <a:off x="10128738" y="3921329"/>
            <a:ext cx="675853" cy="2745194"/>
          </a:xfrm>
          <a:prstGeom prst="line">
            <a:avLst/>
          </a:prstGeom>
          <a:ln w="1270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直線單箭頭接點 186"/>
          <p:cNvCxnSpPr/>
          <p:nvPr/>
        </p:nvCxnSpPr>
        <p:spPr>
          <a:xfrm flipV="1">
            <a:off x="471256" y="3893535"/>
            <a:ext cx="787767" cy="2772988"/>
          </a:xfrm>
          <a:prstGeom prst="straightConnector1">
            <a:avLst/>
          </a:prstGeom>
          <a:ln w="12700">
            <a:solidFill>
              <a:srgbClr val="7F7F7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直線接點 188"/>
          <p:cNvCxnSpPr/>
          <p:nvPr/>
        </p:nvCxnSpPr>
        <p:spPr>
          <a:xfrm flipH="1">
            <a:off x="471257" y="6666523"/>
            <a:ext cx="9657481" cy="0"/>
          </a:xfrm>
          <a:prstGeom prst="line">
            <a:avLst/>
          </a:prstGeom>
          <a:ln w="1270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4404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000"/>
                            </p:stCondLst>
                            <p:childTnLst>
                              <p:par>
                                <p:cTn id="6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"/>
                            </p:stCondLst>
                            <p:childTnLst>
                              <p:par>
                                <p:cTn id="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000"/>
                            </p:stCondLst>
                            <p:childTnLst>
                              <p:par>
                                <p:cTn id="7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"/>
                            </p:stCondLst>
                            <p:childTnLst>
                              <p:par>
                                <p:cTn id="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000"/>
                            </p:stCondLst>
                            <p:childTnLst>
                              <p:par>
                                <p:cTn id="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500"/>
                            </p:stCondLst>
                            <p:childTnLst>
                              <p:par>
                                <p:cTn id="9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1000"/>
                            </p:stCondLst>
                            <p:childTnLst>
                              <p:par>
                                <p:cTn id="10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圓角矩形 52"/>
          <p:cNvSpPr/>
          <p:nvPr/>
        </p:nvSpPr>
        <p:spPr>
          <a:xfrm>
            <a:off x="648676" y="1237102"/>
            <a:ext cx="6361723" cy="5023022"/>
          </a:xfrm>
          <a:prstGeom prst="roundRect">
            <a:avLst/>
          </a:prstGeom>
          <a:gradFill>
            <a:gsLst>
              <a:gs pos="0">
                <a:schemeClr val="dk1">
                  <a:tint val="93000"/>
                  <a:satMod val="150000"/>
                  <a:shade val="98000"/>
                  <a:lumMod val="102000"/>
                  <a:alpha val="78000"/>
                </a:schemeClr>
              </a:gs>
              <a:gs pos="50000">
                <a:schemeClr val="dk1">
                  <a:tint val="98000"/>
                  <a:satMod val="130000"/>
                  <a:shade val="90000"/>
                  <a:lumMod val="103000"/>
                </a:schemeClr>
              </a:gs>
              <a:gs pos="100000">
                <a:schemeClr val="dk1">
                  <a:shade val="63000"/>
                  <a:satMod val="120000"/>
                  <a:alpha val="41000"/>
                </a:schemeClr>
              </a:gs>
            </a:gsLst>
          </a:gradFill>
          <a:ln>
            <a:solidFill>
              <a:schemeClr val="tx2">
                <a:lumMod val="60000"/>
                <a:lumOff val="40000"/>
              </a:schemeClr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50000"/>
            </a:schemeClr>
          </a:lnRef>
          <a:fillRef idx="1003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8" name="向左箭號圖說文字 57"/>
          <p:cNvSpPr/>
          <p:nvPr/>
        </p:nvSpPr>
        <p:spPr>
          <a:xfrm>
            <a:off x="6660349" y="1237101"/>
            <a:ext cx="5054913" cy="4843268"/>
          </a:xfrm>
          <a:prstGeom prst="leftArrowCallout">
            <a:avLst>
              <a:gd name="adj1" fmla="val 3872"/>
              <a:gd name="adj2" fmla="val 6046"/>
              <a:gd name="adj3" fmla="val 11640"/>
              <a:gd name="adj4" fmla="val 85950"/>
            </a:avLst>
          </a:prstGeom>
          <a:gradFill flip="none" rotWithShape="1">
            <a:gsLst>
              <a:gs pos="16000">
                <a:schemeClr val="tx1"/>
              </a:gs>
              <a:gs pos="5700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scene3d>
            <a:camera prst="orthographicFront"/>
            <a:lightRig rig="threePt" dir="t"/>
          </a:scene3d>
          <a:sp3d>
            <a:bevelT w="139700" h="139700" prst="divo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C022AABD-6396-480C-8738-F988BD73A705}"/>
              </a:ext>
            </a:extLst>
          </p:cNvPr>
          <p:cNvSpPr/>
          <p:nvPr/>
        </p:nvSpPr>
        <p:spPr>
          <a:xfrm>
            <a:off x="1004715" y="487478"/>
            <a:ext cx="527580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3200" spc="100" dirty="0">
                <a:latin typeface="標楷體" panose="03000509000000000000" pitchFamily="65" charset="-120"/>
                <a:ea typeface="標楷體" panose="03000509000000000000" pitchFamily="65" charset="-120"/>
              </a:rPr>
              <a:t>系統的要求和功能實現</a:t>
            </a:r>
            <a:r>
              <a:rPr lang="en-US" altLang="zh-TW" sz="3200" spc="1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—GA</a:t>
            </a:r>
            <a:endParaRPr lang="zh-CN" altLang="en-US" sz="3200" spc="1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6" name="文本框 12"/>
          <p:cNvSpPr txBox="1"/>
          <p:nvPr/>
        </p:nvSpPr>
        <p:spPr>
          <a:xfrm>
            <a:off x="1004715" y="1237101"/>
            <a:ext cx="29733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1600" dirty="0" err="1">
                <a:solidFill>
                  <a:schemeClr val="bg1"/>
                </a:solidFill>
                <a:latin typeface="Arial" panose="020B0604020202020204" pitchFamily="34" charset="0"/>
                <a:ea typeface="微软雅黑" pitchFamily="34" charset="-122"/>
              </a:rPr>
              <a:t>int</a:t>
            </a:r>
            <a:r>
              <a:rPr lang="en-US" altLang="zh-CN" sz="16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itchFamily="34" charset="-122"/>
              </a:rPr>
              <a:t>[</a:t>
            </a:r>
            <a:r>
              <a:rPr lang="zh-TW" altLang="en-US" sz="16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itchFamily="34" charset="-122"/>
              </a:rPr>
              <a:t>  </a:t>
            </a:r>
            <a:r>
              <a:rPr lang="en-US" altLang="zh-CN" sz="16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itchFamily="34" charset="-122"/>
              </a:rPr>
              <a:t>][</a:t>
            </a:r>
            <a:r>
              <a:rPr lang="zh-TW" altLang="en-US" sz="16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itchFamily="34" charset="-122"/>
              </a:rPr>
              <a:t>  </a:t>
            </a:r>
            <a:r>
              <a:rPr lang="en-US" altLang="zh-CN" sz="16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itchFamily="34" charset="-122"/>
              </a:rPr>
              <a:t>][</a:t>
            </a:r>
            <a:r>
              <a:rPr lang="zh-TW" altLang="en-US" sz="16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itchFamily="34" charset="-122"/>
              </a:rPr>
              <a:t>  </a:t>
            </a:r>
            <a:r>
              <a:rPr lang="en-US" altLang="zh-CN" sz="16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itchFamily="34" charset="-122"/>
              </a:rPr>
              <a:t>] chromosomes</a:t>
            </a:r>
            <a:endParaRPr lang="zh-CN" altLang="en-US" sz="1600" dirty="0">
              <a:solidFill>
                <a:schemeClr val="bg1"/>
              </a:solidFill>
              <a:latin typeface="Arial" panose="020B0604020202020204" pitchFamily="34" charset="0"/>
              <a:ea typeface="微软雅黑" pitchFamily="34" charset="-122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3"/>
          <a:srcRect b="10402"/>
          <a:stretch/>
        </p:blipFill>
        <p:spPr>
          <a:xfrm>
            <a:off x="744868" y="1996476"/>
            <a:ext cx="1934931" cy="3749785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7800" y="3180102"/>
            <a:ext cx="1935648" cy="1143099"/>
          </a:xfrm>
          <a:prstGeom prst="rect">
            <a:avLst/>
          </a:prstGeom>
        </p:spPr>
      </p:pic>
      <p:cxnSp>
        <p:nvCxnSpPr>
          <p:cNvPr id="5" name="直線單箭頭接點 4"/>
          <p:cNvCxnSpPr/>
          <p:nvPr/>
        </p:nvCxnSpPr>
        <p:spPr>
          <a:xfrm>
            <a:off x="1414584" y="1609969"/>
            <a:ext cx="0" cy="386507"/>
          </a:xfrm>
          <a:prstGeom prst="straightConnector1">
            <a:avLst/>
          </a:prstGeom>
          <a:ln w="38100">
            <a:solidFill>
              <a:schemeClr val="bg1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單箭頭接點 37"/>
          <p:cNvCxnSpPr>
            <a:endCxn id="3" idx="0"/>
          </p:cNvCxnSpPr>
          <p:nvPr/>
        </p:nvCxnSpPr>
        <p:spPr>
          <a:xfrm>
            <a:off x="1664677" y="1609969"/>
            <a:ext cx="2210947" cy="1570133"/>
          </a:xfrm>
          <a:prstGeom prst="straightConnector1">
            <a:avLst/>
          </a:prstGeom>
          <a:ln w="38100">
            <a:solidFill>
              <a:schemeClr val="bg1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文本框 12"/>
          <p:cNvSpPr txBox="1"/>
          <p:nvPr/>
        </p:nvSpPr>
        <p:spPr>
          <a:xfrm>
            <a:off x="5222142" y="3455357"/>
            <a:ext cx="2075652" cy="416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TW" sz="16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itchFamily="34" charset="-122"/>
              </a:rPr>
              <a:t>01000</a:t>
            </a:r>
            <a:r>
              <a:rPr lang="zh-TW" altLang="en-US" sz="16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itchFamily="34" charset="-122"/>
              </a:rPr>
              <a:t> </a:t>
            </a:r>
            <a:r>
              <a:rPr lang="en-US" altLang="zh-TW" sz="16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itchFamily="34" charset="-122"/>
              </a:rPr>
              <a:t>11100</a:t>
            </a:r>
            <a:endParaRPr lang="zh-CN" altLang="en-US" sz="1600" dirty="0">
              <a:solidFill>
                <a:schemeClr val="bg1"/>
              </a:solidFill>
              <a:latin typeface="Arial" panose="020B0604020202020204" pitchFamily="34" charset="0"/>
              <a:ea typeface="微软雅黑" pitchFamily="34" charset="-122"/>
            </a:endParaRPr>
          </a:p>
        </p:txBody>
      </p:sp>
      <p:cxnSp>
        <p:nvCxnSpPr>
          <p:cNvPr id="45" name="直線單箭頭接點 44"/>
          <p:cNvCxnSpPr/>
          <p:nvPr/>
        </p:nvCxnSpPr>
        <p:spPr>
          <a:xfrm>
            <a:off x="1891323" y="1609969"/>
            <a:ext cx="4024923" cy="1734982"/>
          </a:xfrm>
          <a:prstGeom prst="straightConnector1">
            <a:avLst/>
          </a:prstGeom>
          <a:ln w="38100">
            <a:solidFill>
              <a:schemeClr val="bg1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圓角矩形 55"/>
          <p:cNvSpPr/>
          <p:nvPr/>
        </p:nvSpPr>
        <p:spPr>
          <a:xfrm>
            <a:off x="5222142" y="3455357"/>
            <a:ext cx="1366227" cy="538305"/>
          </a:xfrm>
          <a:prstGeom prst="roundRect">
            <a:avLst/>
          </a:prstGeom>
          <a:noFill/>
          <a:ln w="28575"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7" name="圖片 5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48361" y="1933619"/>
            <a:ext cx="3081037" cy="1463217"/>
          </a:xfrm>
          <a:prstGeom prst="rect">
            <a:avLst/>
          </a:prstGeom>
        </p:spPr>
      </p:pic>
      <p:sp>
        <p:nvSpPr>
          <p:cNvPr id="59" name="乘號 58"/>
          <p:cNvSpPr/>
          <p:nvPr/>
        </p:nvSpPr>
        <p:spPr>
          <a:xfrm>
            <a:off x="8377016" y="1246261"/>
            <a:ext cx="2248524" cy="2837932"/>
          </a:xfrm>
          <a:prstGeom prst="mathMultiply">
            <a:avLst/>
          </a:prstGeom>
          <a:gradFill flip="none" rotWithShape="1">
            <a:gsLst>
              <a:gs pos="14000">
                <a:schemeClr val="tx1"/>
              </a:gs>
              <a:gs pos="46000">
                <a:schemeClr val="accent6">
                  <a:lumMod val="45000"/>
                  <a:lumOff val="55000"/>
                  <a:alpha val="0"/>
                </a:schemeClr>
              </a:gs>
              <a:gs pos="82000">
                <a:schemeClr val="tx1"/>
              </a:gs>
              <a:gs pos="100000">
                <a:schemeClr val="accent6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61" name="圖片 6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22065" y="4780711"/>
            <a:ext cx="4158426" cy="609316"/>
          </a:xfrm>
          <a:prstGeom prst="rect">
            <a:avLst/>
          </a:prstGeom>
        </p:spPr>
      </p:pic>
      <p:pic>
        <p:nvPicPr>
          <p:cNvPr id="62" name="圖片 6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22065" y="3993662"/>
            <a:ext cx="4158426" cy="625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708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  <p:bldP spid="36" grpId="0"/>
      <p:bldP spid="43" grpId="0"/>
      <p:bldP spid="56" grpId="0" animBg="1"/>
      <p:bldP spid="5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圓角矩形 52"/>
          <p:cNvSpPr/>
          <p:nvPr/>
        </p:nvSpPr>
        <p:spPr>
          <a:xfrm>
            <a:off x="648676" y="1237102"/>
            <a:ext cx="11126764" cy="4929236"/>
          </a:xfrm>
          <a:prstGeom prst="roundRect">
            <a:avLst/>
          </a:prstGeom>
          <a:gradFill>
            <a:gsLst>
              <a:gs pos="0">
                <a:schemeClr val="dk1">
                  <a:tint val="93000"/>
                  <a:satMod val="150000"/>
                  <a:shade val="98000"/>
                  <a:lumMod val="102000"/>
                  <a:alpha val="55000"/>
                </a:schemeClr>
              </a:gs>
              <a:gs pos="50000">
                <a:schemeClr val="dk1">
                  <a:tint val="98000"/>
                  <a:satMod val="130000"/>
                  <a:shade val="90000"/>
                  <a:lumMod val="103000"/>
                </a:schemeClr>
              </a:gs>
              <a:gs pos="100000">
                <a:schemeClr val="dk1">
                  <a:shade val="63000"/>
                  <a:satMod val="120000"/>
                  <a:alpha val="37000"/>
                </a:schemeClr>
              </a:gs>
            </a:gsLst>
          </a:gradFill>
          <a:ln>
            <a:solidFill>
              <a:schemeClr val="tx2">
                <a:lumMod val="60000"/>
                <a:lumOff val="40000"/>
              </a:schemeClr>
            </a:solidFill>
          </a:ln>
          <a:scene3d>
            <a:camera prst="orthographicFront"/>
            <a:lightRig rig="threePt" dir="t"/>
          </a:scene3d>
          <a:sp3d>
            <a:bevelT w="139700" h="139700" prst="divot"/>
          </a:sp3d>
        </p:spPr>
        <p:style>
          <a:lnRef idx="2">
            <a:schemeClr val="accent1">
              <a:shade val="50000"/>
            </a:schemeClr>
          </a:lnRef>
          <a:fillRef idx="1003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5" name="向左箭號圖說文字 74"/>
          <p:cNvSpPr/>
          <p:nvPr/>
        </p:nvSpPr>
        <p:spPr>
          <a:xfrm>
            <a:off x="3757773" y="2783211"/>
            <a:ext cx="6613926" cy="3203373"/>
          </a:xfrm>
          <a:custGeom>
            <a:avLst/>
            <a:gdLst>
              <a:gd name="connsiteX0" fmla="*/ 0 w 6968322"/>
              <a:gd name="connsiteY0" fmla="*/ 943735 h 1887470"/>
              <a:gd name="connsiteX1" fmla="*/ 219702 w 6968322"/>
              <a:gd name="connsiteY1" fmla="*/ 811857 h 1887470"/>
              <a:gd name="connsiteX2" fmla="*/ 219702 w 6968322"/>
              <a:gd name="connsiteY2" fmla="*/ 877589 h 1887470"/>
              <a:gd name="connsiteX3" fmla="*/ 979049 w 6968322"/>
              <a:gd name="connsiteY3" fmla="*/ 877589 h 1887470"/>
              <a:gd name="connsiteX4" fmla="*/ 979049 w 6968322"/>
              <a:gd name="connsiteY4" fmla="*/ 0 h 1887470"/>
              <a:gd name="connsiteX5" fmla="*/ 6968322 w 6968322"/>
              <a:gd name="connsiteY5" fmla="*/ 0 h 1887470"/>
              <a:gd name="connsiteX6" fmla="*/ 6968322 w 6968322"/>
              <a:gd name="connsiteY6" fmla="*/ 1887470 h 1887470"/>
              <a:gd name="connsiteX7" fmla="*/ 979049 w 6968322"/>
              <a:gd name="connsiteY7" fmla="*/ 1887470 h 1887470"/>
              <a:gd name="connsiteX8" fmla="*/ 979049 w 6968322"/>
              <a:gd name="connsiteY8" fmla="*/ 1009881 h 1887470"/>
              <a:gd name="connsiteX9" fmla="*/ 219702 w 6968322"/>
              <a:gd name="connsiteY9" fmla="*/ 1009881 h 1887470"/>
              <a:gd name="connsiteX10" fmla="*/ 219702 w 6968322"/>
              <a:gd name="connsiteY10" fmla="*/ 1075613 h 1887470"/>
              <a:gd name="connsiteX11" fmla="*/ 0 w 6968322"/>
              <a:gd name="connsiteY11" fmla="*/ 943735 h 1887470"/>
              <a:gd name="connsiteX0" fmla="*/ 0 w 6978482"/>
              <a:gd name="connsiteY0" fmla="*/ 943735 h 1887470"/>
              <a:gd name="connsiteX1" fmla="*/ 219702 w 6978482"/>
              <a:gd name="connsiteY1" fmla="*/ 811857 h 1887470"/>
              <a:gd name="connsiteX2" fmla="*/ 219702 w 6978482"/>
              <a:gd name="connsiteY2" fmla="*/ 877589 h 1887470"/>
              <a:gd name="connsiteX3" fmla="*/ 979049 w 6978482"/>
              <a:gd name="connsiteY3" fmla="*/ 877589 h 1887470"/>
              <a:gd name="connsiteX4" fmla="*/ 979049 w 6978482"/>
              <a:gd name="connsiteY4" fmla="*/ 0 h 1887470"/>
              <a:gd name="connsiteX5" fmla="*/ 6978482 w 6978482"/>
              <a:gd name="connsiteY5" fmla="*/ 528320 h 1887470"/>
              <a:gd name="connsiteX6" fmla="*/ 6968322 w 6978482"/>
              <a:gd name="connsiteY6" fmla="*/ 1887470 h 1887470"/>
              <a:gd name="connsiteX7" fmla="*/ 979049 w 6978482"/>
              <a:gd name="connsiteY7" fmla="*/ 1887470 h 1887470"/>
              <a:gd name="connsiteX8" fmla="*/ 979049 w 6978482"/>
              <a:gd name="connsiteY8" fmla="*/ 1009881 h 1887470"/>
              <a:gd name="connsiteX9" fmla="*/ 219702 w 6978482"/>
              <a:gd name="connsiteY9" fmla="*/ 1009881 h 1887470"/>
              <a:gd name="connsiteX10" fmla="*/ 219702 w 6978482"/>
              <a:gd name="connsiteY10" fmla="*/ 1075613 h 1887470"/>
              <a:gd name="connsiteX11" fmla="*/ 0 w 6978482"/>
              <a:gd name="connsiteY11" fmla="*/ 943735 h 1887470"/>
              <a:gd name="connsiteX0" fmla="*/ 0 w 6978482"/>
              <a:gd name="connsiteY0" fmla="*/ 496695 h 1440430"/>
              <a:gd name="connsiteX1" fmla="*/ 219702 w 6978482"/>
              <a:gd name="connsiteY1" fmla="*/ 364817 h 1440430"/>
              <a:gd name="connsiteX2" fmla="*/ 219702 w 6978482"/>
              <a:gd name="connsiteY2" fmla="*/ 430549 h 1440430"/>
              <a:gd name="connsiteX3" fmla="*/ 979049 w 6978482"/>
              <a:gd name="connsiteY3" fmla="*/ 430549 h 1440430"/>
              <a:gd name="connsiteX4" fmla="*/ 999369 w 6978482"/>
              <a:gd name="connsiteY4" fmla="*/ 0 h 1440430"/>
              <a:gd name="connsiteX5" fmla="*/ 6978482 w 6978482"/>
              <a:gd name="connsiteY5" fmla="*/ 81280 h 1440430"/>
              <a:gd name="connsiteX6" fmla="*/ 6968322 w 6978482"/>
              <a:gd name="connsiteY6" fmla="*/ 1440430 h 1440430"/>
              <a:gd name="connsiteX7" fmla="*/ 979049 w 6978482"/>
              <a:gd name="connsiteY7" fmla="*/ 1440430 h 1440430"/>
              <a:gd name="connsiteX8" fmla="*/ 979049 w 6978482"/>
              <a:gd name="connsiteY8" fmla="*/ 562841 h 1440430"/>
              <a:gd name="connsiteX9" fmla="*/ 219702 w 6978482"/>
              <a:gd name="connsiteY9" fmla="*/ 562841 h 1440430"/>
              <a:gd name="connsiteX10" fmla="*/ 219702 w 6978482"/>
              <a:gd name="connsiteY10" fmla="*/ 628573 h 1440430"/>
              <a:gd name="connsiteX11" fmla="*/ 0 w 6978482"/>
              <a:gd name="connsiteY11" fmla="*/ 496695 h 1440430"/>
              <a:gd name="connsiteX0" fmla="*/ 0 w 6978482"/>
              <a:gd name="connsiteY0" fmla="*/ 415415 h 1359150"/>
              <a:gd name="connsiteX1" fmla="*/ 219702 w 6978482"/>
              <a:gd name="connsiteY1" fmla="*/ 283537 h 1359150"/>
              <a:gd name="connsiteX2" fmla="*/ 219702 w 6978482"/>
              <a:gd name="connsiteY2" fmla="*/ 349269 h 1359150"/>
              <a:gd name="connsiteX3" fmla="*/ 979049 w 6978482"/>
              <a:gd name="connsiteY3" fmla="*/ 349269 h 1359150"/>
              <a:gd name="connsiteX4" fmla="*/ 1019689 w 6978482"/>
              <a:gd name="connsiteY4" fmla="*/ 20320 h 1359150"/>
              <a:gd name="connsiteX5" fmla="*/ 6978482 w 6978482"/>
              <a:gd name="connsiteY5" fmla="*/ 0 h 1359150"/>
              <a:gd name="connsiteX6" fmla="*/ 6968322 w 6978482"/>
              <a:gd name="connsiteY6" fmla="*/ 1359150 h 1359150"/>
              <a:gd name="connsiteX7" fmla="*/ 979049 w 6978482"/>
              <a:gd name="connsiteY7" fmla="*/ 1359150 h 1359150"/>
              <a:gd name="connsiteX8" fmla="*/ 979049 w 6978482"/>
              <a:gd name="connsiteY8" fmla="*/ 481561 h 1359150"/>
              <a:gd name="connsiteX9" fmla="*/ 219702 w 6978482"/>
              <a:gd name="connsiteY9" fmla="*/ 481561 h 1359150"/>
              <a:gd name="connsiteX10" fmla="*/ 219702 w 6978482"/>
              <a:gd name="connsiteY10" fmla="*/ 547293 h 1359150"/>
              <a:gd name="connsiteX11" fmla="*/ 0 w 6978482"/>
              <a:gd name="connsiteY11" fmla="*/ 415415 h 1359150"/>
              <a:gd name="connsiteX0" fmla="*/ 0 w 6978482"/>
              <a:gd name="connsiteY0" fmla="*/ 415415 h 1359150"/>
              <a:gd name="connsiteX1" fmla="*/ 219702 w 6978482"/>
              <a:gd name="connsiteY1" fmla="*/ 283537 h 1359150"/>
              <a:gd name="connsiteX2" fmla="*/ 219702 w 6978482"/>
              <a:gd name="connsiteY2" fmla="*/ 349269 h 1359150"/>
              <a:gd name="connsiteX3" fmla="*/ 979049 w 6978482"/>
              <a:gd name="connsiteY3" fmla="*/ 349269 h 1359150"/>
              <a:gd name="connsiteX4" fmla="*/ 970921 w 6978482"/>
              <a:gd name="connsiteY4" fmla="*/ 32512 h 1359150"/>
              <a:gd name="connsiteX5" fmla="*/ 6978482 w 6978482"/>
              <a:gd name="connsiteY5" fmla="*/ 0 h 1359150"/>
              <a:gd name="connsiteX6" fmla="*/ 6968322 w 6978482"/>
              <a:gd name="connsiteY6" fmla="*/ 1359150 h 1359150"/>
              <a:gd name="connsiteX7" fmla="*/ 979049 w 6978482"/>
              <a:gd name="connsiteY7" fmla="*/ 1359150 h 1359150"/>
              <a:gd name="connsiteX8" fmla="*/ 979049 w 6978482"/>
              <a:gd name="connsiteY8" fmla="*/ 481561 h 1359150"/>
              <a:gd name="connsiteX9" fmla="*/ 219702 w 6978482"/>
              <a:gd name="connsiteY9" fmla="*/ 481561 h 1359150"/>
              <a:gd name="connsiteX10" fmla="*/ 219702 w 6978482"/>
              <a:gd name="connsiteY10" fmla="*/ 547293 h 1359150"/>
              <a:gd name="connsiteX11" fmla="*/ 0 w 6978482"/>
              <a:gd name="connsiteY11" fmla="*/ 415415 h 1359150"/>
              <a:gd name="connsiteX0" fmla="*/ 0 w 6978482"/>
              <a:gd name="connsiteY0" fmla="*/ 415415 h 1359150"/>
              <a:gd name="connsiteX1" fmla="*/ 219702 w 6978482"/>
              <a:gd name="connsiteY1" fmla="*/ 283537 h 1359150"/>
              <a:gd name="connsiteX2" fmla="*/ 219702 w 6978482"/>
              <a:gd name="connsiteY2" fmla="*/ 349269 h 1359150"/>
              <a:gd name="connsiteX3" fmla="*/ 979049 w 6978482"/>
              <a:gd name="connsiteY3" fmla="*/ 349269 h 1359150"/>
              <a:gd name="connsiteX4" fmla="*/ 977017 w 6978482"/>
              <a:gd name="connsiteY4" fmla="*/ 2014 h 1359150"/>
              <a:gd name="connsiteX5" fmla="*/ 6978482 w 6978482"/>
              <a:gd name="connsiteY5" fmla="*/ 0 h 1359150"/>
              <a:gd name="connsiteX6" fmla="*/ 6968322 w 6978482"/>
              <a:gd name="connsiteY6" fmla="*/ 1359150 h 1359150"/>
              <a:gd name="connsiteX7" fmla="*/ 979049 w 6978482"/>
              <a:gd name="connsiteY7" fmla="*/ 1359150 h 1359150"/>
              <a:gd name="connsiteX8" fmla="*/ 979049 w 6978482"/>
              <a:gd name="connsiteY8" fmla="*/ 481561 h 1359150"/>
              <a:gd name="connsiteX9" fmla="*/ 219702 w 6978482"/>
              <a:gd name="connsiteY9" fmla="*/ 481561 h 1359150"/>
              <a:gd name="connsiteX10" fmla="*/ 219702 w 6978482"/>
              <a:gd name="connsiteY10" fmla="*/ 547293 h 1359150"/>
              <a:gd name="connsiteX11" fmla="*/ 0 w 6978482"/>
              <a:gd name="connsiteY11" fmla="*/ 415415 h 1359150"/>
              <a:gd name="connsiteX0" fmla="*/ 0 w 6978482"/>
              <a:gd name="connsiteY0" fmla="*/ 415415 h 3789978"/>
              <a:gd name="connsiteX1" fmla="*/ 219702 w 6978482"/>
              <a:gd name="connsiteY1" fmla="*/ 283537 h 3789978"/>
              <a:gd name="connsiteX2" fmla="*/ 219702 w 6978482"/>
              <a:gd name="connsiteY2" fmla="*/ 349269 h 3789978"/>
              <a:gd name="connsiteX3" fmla="*/ 979049 w 6978482"/>
              <a:gd name="connsiteY3" fmla="*/ 349269 h 3789978"/>
              <a:gd name="connsiteX4" fmla="*/ 977017 w 6978482"/>
              <a:gd name="connsiteY4" fmla="*/ 2014 h 3789978"/>
              <a:gd name="connsiteX5" fmla="*/ 6978482 w 6978482"/>
              <a:gd name="connsiteY5" fmla="*/ 0 h 3789978"/>
              <a:gd name="connsiteX6" fmla="*/ 6968322 w 6978482"/>
              <a:gd name="connsiteY6" fmla="*/ 3789978 h 3789978"/>
              <a:gd name="connsiteX7" fmla="*/ 979049 w 6978482"/>
              <a:gd name="connsiteY7" fmla="*/ 1359150 h 3789978"/>
              <a:gd name="connsiteX8" fmla="*/ 979049 w 6978482"/>
              <a:gd name="connsiteY8" fmla="*/ 481561 h 3789978"/>
              <a:gd name="connsiteX9" fmla="*/ 219702 w 6978482"/>
              <a:gd name="connsiteY9" fmla="*/ 481561 h 3789978"/>
              <a:gd name="connsiteX10" fmla="*/ 219702 w 6978482"/>
              <a:gd name="connsiteY10" fmla="*/ 547293 h 3789978"/>
              <a:gd name="connsiteX11" fmla="*/ 0 w 6978482"/>
              <a:gd name="connsiteY11" fmla="*/ 415415 h 3789978"/>
              <a:gd name="connsiteX0" fmla="*/ 0 w 6978482"/>
              <a:gd name="connsiteY0" fmla="*/ 415415 h 3789978"/>
              <a:gd name="connsiteX1" fmla="*/ 219702 w 6978482"/>
              <a:gd name="connsiteY1" fmla="*/ 283537 h 3789978"/>
              <a:gd name="connsiteX2" fmla="*/ 219702 w 6978482"/>
              <a:gd name="connsiteY2" fmla="*/ 349269 h 3789978"/>
              <a:gd name="connsiteX3" fmla="*/ 979049 w 6978482"/>
              <a:gd name="connsiteY3" fmla="*/ 349269 h 3789978"/>
              <a:gd name="connsiteX4" fmla="*/ 977017 w 6978482"/>
              <a:gd name="connsiteY4" fmla="*/ 2014 h 3789978"/>
              <a:gd name="connsiteX5" fmla="*/ 6978482 w 6978482"/>
              <a:gd name="connsiteY5" fmla="*/ 0 h 3789978"/>
              <a:gd name="connsiteX6" fmla="*/ 6968322 w 6978482"/>
              <a:gd name="connsiteY6" fmla="*/ 3789978 h 3789978"/>
              <a:gd name="connsiteX7" fmla="*/ 979049 w 6978482"/>
              <a:gd name="connsiteY7" fmla="*/ 3767677 h 3789978"/>
              <a:gd name="connsiteX8" fmla="*/ 979049 w 6978482"/>
              <a:gd name="connsiteY8" fmla="*/ 481561 h 3789978"/>
              <a:gd name="connsiteX9" fmla="*/ 219702 w 6978482"/>
              <a:gd name="connsiteY9" fmla="*/ 481561 h 3789978"/>
              <a:gd name="connsiteX10" fmla="*/ 219702 w 6978482"/>
              <a:gd name="connsiteY10" fmla="*/ 547293 h 3789978"/>
              <a:gd name="connsiteX11" fmla="*/ 0 w 6978482"/>
              <a:gd name="connsiteY11" fmla="*/ 415415 h 3789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978482" h="3789978">
                <a:moveTo>
                  <a:pt x="0" y="415415"/>
                </a:moveTo>
                <a:lnTo>
                  <a:pt x="219702" y="283537"/>
                </a:lnTo>
                <a:lnTo>
                  <a:pt x="219702" y="349269"/>
                </a:lnTo>
                <a:lnTo>
                  <a:pt x="979049" y="349269"/>
                </a:lnTo>
                <a:cubicBezTo>
                  <a:pt x="978372" y="233517"/>
                  <a:pt x="977694" y="117766"/>
                  <a:pt x="977017" y="2014"/>
                </a:cubicBezTo>
                <a:lnTo>
                  <a:pt x="6978482" y="0"/>
                </a:lnTo>
                <a:cubicBezTo>
                  <a:pt x="6975095" y="453050"/>
                  <a:pt x="6971709" y="3336928"/>
                  <a:pt x="6968322" y="3789978"/>
                </a:cubicBezTo>
                <a:lnTo>
                  <a:pt x="979049" y="3767677"/>
                </a:lnTo>
                <a:lnTo>
                  <a:pt x="979049" y="481561"/>
                </a:lnTo>
                <a:lnTo>
                  <a:pt x="219702" y="481561"/>
                </a:lnTo>
                <a:lnTo>
                  <a:pt x="219702" y="547293"/>
                </a:lnTo>
                <a:lnTo>
                  <a:pt x="0" y="415415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35000">
                <a:schemeClr val="accent1">
                  <a:lumMod val="0"/>
                  <a:lumOff val="100000"/>
                  <a:alpha val="12000"/>
                </a:schemeClr>
              </a:gs>
              <a:gs pos="100000">
                <a:schemeClr val="accent1">
                  <a:lumMod val="100000"/>
                  <a:alpha val="87000"/>
                </a:schemeClr>
              </a:gs>
            </a:gsLst>
            <a:path path="circle">
              <a:fillToRect l="50000" t="-80000" r="50000" b="180000"/>
            </a:path>
            <a:tileRect/>
          </a:gradFill>
          <a:scene3d>
            <a:camera prst="orthographicFront"/>
            <a:lightRig rig="threePt" dir="t"/>
          </a:scene3d>
          <a:sp3d>
            <a:bevelT w="139700" h="139700" prst="divo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C022AABD-6396-480C-8738-F988BD73A705}"/>
              </a:ext>
            </a:extLst>
          </p:cNvPr>
          <p:cNvSpPr/>
          <p:nvPr/>
        </p:nvSpPr>
        <p:spPr>
          <a:xfrm>
            <a:off x="1004715" y="487478"/>
            <a:ext cx="740459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3200" spc="100" dirty="0">
                <a:latin typeface="標楷體" panose="03000509000000000000" pitchFamily="65" charset="-120"/>
                <a:ea typeface="標楷體" panose="03000509000000000000" pitchFamily="65" charset="-120"/>
              </a:rPr>
              <a:t>系統的要求和功能實現</a:t>
            </a:r>
            <a:r>
              <a:rPr lang="en-US" altLang="zh-TW" sz="3200" spc="1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—GA(</a:t>
            </a:r>
            <a:r>
              <a:rPr lang="zh-TW" altLang="en-US" sz="3200" spc="1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區域搜索</a:t>
            </a:r>
            <a:r>
              <a:rPr lang="en-US" altLang="zh-TW" sz="3200" spc="1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endParaRPr lang="zh-CN" altLang="en-US" sz="3200" spc="1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4096" y="1484204"/>
            <a:ext cx="8097602" cy="1051906"/>
          </a:xfrm>
          <a:prstGeom prst="rect">
            <a:avLst/>
          </a:prstGeom>
        </p:spPr>
      </p:pic>
      <p:grpSp>
        <p:nvGrpSpPr>
          <p:cNvPr id="13" name="群組 12"/>
          <p:cNvGrpSpPr/>
          <p:nvPr/>
        </p:nvGrpSpPr>
        <p:grpSpPr>
          <a:xfrm>
            <a:off x="5863105" y="3016642"/>
            <a:ext cx="4121757" cy="902913"/>
            <a:chOff x="1774402" y="3654402"/>
            <a:chExt cx="4121757" cy="902913"/>
          </a:xfrm>
        </p:grpSpPr>
        <p:grpSp>
          <p:nvGrpSpPr>
            <p:cNvPr id="10" name="群組 9"/>
            <p:cNvGrpSpPr/>
            <p:nvPr/>
          </p:nvGrpSpPr>
          <p:grpSpPr>
            <a:xfrm>
              <a:off x="1774402" y="4145765"/>
              <a:ext cx="1958110" cy="411550"/>
              <a:chOff x="2946700" y="3588950"/>
              <a:chExt cx="1958110" cy="411550"/>
            </a:xfrm>
          </p:grpSpPr>
          <p:grpSp>
            <p:nvGrpSpPr>
              <p:cNvPr id="9" name="群組 8"/>
              <p:cNvGrpSpPr/>
              <p:nvPr/>
            </p:nvGrpSpPr>
            <p:grpSpPr>
              <a:xfrm>
                <a:off x="2946700" y="3588950"/>
                <a:ext cx="415625" cy="411550"/>
                <a:chOff x="2946699" y="3588949"/>
                <a:chExt cx="593871" cy="526417"/>
              </a:xfrm>
            </p:grpSpPr>
            <p:sp>
              <p:nvSpPr>
                <p:cNvPr id="7" name="矩形 6"/>
                <p:cNvSpPr/>
                <p:nvPr/>
              </p:nvSpPr>
              <p:spPr>
                <a:xfrm>
                  <a:off x="2946699" y="3588949"/>
                  <a:ext cx="523875" cy="526417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93939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8" name="文字方塊 7"/>
                <p:cNvSpPr txBox="1"/>
                <p:nvPr/>
              </p:nvSpPr>
              <p:spPr>
                <a:xfrm>
                  <a:off x="2990795" y="3588950"/>
                  <a:ext cx="549775" cy="4724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TW" dirty="0"/>
                    <a:t>0</a:t>
                  </a:r>
                  <a:endParaRPr lang="zh-TW" altLang="en-US" dirty="0"/>
                </a:p>
              </p:txBody>
            </p:sp>
          </p:grpSp>
          <p:grpSp>
            <p:nvGrpSpPr>
              <p:cNvPr id="22" name="群組 21"/>
              <p:cNvGrpSpPr/>
              <p:nvPr/>
            </p:nvGrpSpPr>
            <p:grpSpPr>
              <a:xfrm>
                <a:off x="3332504" y="3588950"/>
                <a:ext cx="415625" cy="411550"/>
                <a:chOff x="2946699" y="3588949"/>
                <a:chExt cx="593871" cy="526417"/>
              </a:xfrm>
            </p:grpSpPr>
            <p:sp>
              <p:nvSpPr>
                <p:cNvPr id="23" name="矩形 22"/>
                <p:cNvSpPr/>
                <p:nvPr/>
              </p:nvSpPr>
              <p:spPr>
                <a:xfrm>
                  <a:off x="2946699" y="3588949"/>
                  <a:ext cx="523875" cy="526417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93939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24" name="文字方塊 23"/>
                <p:cNvSpPr txBox="1"/>
                <p:nvPr/>
              </p:nvSpPr>
              <p:spPr>
                <a:xfrm>
                  <a:off x="2990795" y="3588950"/>
                  <a:ext cx="549775" cy="40655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TW" dirty="0" smtClean="0"/>
                    <a:t>1</a:t>
                  </a:r>
                  <a:endParaRPr lang="zh-TW" altLang="en-US" dirty="0"/>
                </a:p>
              </p:txBody>
            </p:sp>
          </p:grpSp>
          <p:grpSp>
            <p:nvGrpSpPr>
              <p:cNvPr id="25" name="群組 24"/>
              <p:cNvGrpSpPr/>
              <p:nvPr/>
            </p:nvGrpSpPr>
            <p:grpSpPr>
              <a:xfrm>
                <a:off x="3718308" y="3588950"/>
                <a:ext cx="415625" cy="411550"/>
                <a:chOff x="2946699" y="3588949"/>
                <a:chExt cx="593871" cy="526417"/>
              </a:xfrm>
            </p:grpSpPr>
            <p:sp>
              <p:nvSpPr>
                <p:cNvPr id="26" name="矩形 25"/>
                <p:cNvSpPr/>
                <p:nvPr/>
              </p:nvSpPr>
              <p:spPr>
                <a:xfrm>
                  <a:off x="2946699" y="3588949"/>
                  <a:ext cx="523875" cy="526417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93939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27" name="文字方塊 26"/>
                <p:cNvSpPr txBox="1"/>
                <p:nvPr/>
              </p:nvSpPr>
              <p:spPr>
                <a:xfrm>
                  <a:off x="2990795" y="3588950"/>
                  <a:ext cx="549775" cy="4724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TW" dirty="0"/>
                    <a:t>0</a:t>
                  </a:r>
                  <a:endParaRPr lang="zh-TW" altLang="en-US" dirty="0"/>
                </a:p>
              </p:txBody>
            </p:sp>
          </p:grpSp>
          <p:grpSp>
            <p:nvGrpSpPr>
              <p:cNvPr id="28" name="群組 27"/>
              <p:cNvGrpSpPr/>
              <p:nvPr/>
            </p:nvGrpSpPr>
            <p:grpSpPr>
              <a:xfrm>
                <a:off x="4107366" y="3588950"/>
                <a:ext cx="415625" cy="411550"/>
                <a:chOff x="2946699" y="3588949"/>
                <a:chExt cx="593871" cy="526417"/>
              </a:xfrm>
            </p:grpSpPr>
            <p:sp>
              <p:nvSpPr>
                <p:cNvPr id="29" name="矩形 28"/>
                <p:cNvSpPr/>
                <p:nvPr/>
              </p:nvSpPr>
              <p:spPr>
                <a:xfrm>
                  <a:off x="2946699" y="3588949"/>
                  <a:ext cx="523875" cy="526417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93939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30" name="文字方塊 29"/>
                <p:cNvSpPr txBox="1"/>
                <p:nvPr/>
              </p:nvSpPr>
              <p:spPr>
                <a:xfrm>
                  <a:off x="2990795" y="3588950"/>
                  <a:ext cx="549775" cy="40655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TW" dirty="0" smtClean="0"/>
                    <a:t>1</a:t>
                  </a:r>
                  <a:endParaRPr lang="zh-TW" altLang="en-US" dirty="0"/>
                </a:p>
              </p:txBody>
            </p:sp>
          </p:grpSp>
          <p:grpSp>
            <p:nvGrpSpPr>
              <p:cNvPr id="31" name="群組 30"/>
              <p:cNvGrpSpPr/>
              <p:nvPr/>
            </p:nvGrpSpPr>
            <p:grpSpPr>
              <a:xfrm>
                <a:off x="4489185" y="3588950"/>
                <a:ext cx="415625" cy="411550"/>
                <a:chOff x="2946699" y="3588949"/>
                <a:chExt cx="593871" cy="526417"/>
              </a:xfrm>
            </p:grpSpPr>
            <p:sp>
              <p:nvSpPr>
                <p:cNvPr id="32" name="矩形 31"/>
                <p:cNvSpPr/>
                <p:nvPr/>
              </p:nvSpPr>
              <p:spPr>
                <a:xfrm>
                  <a:off x="2946699" y="3588949"/>
                  <a:ext cx="523875" cy="526417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93939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33" name="文字方塊 32"/>
                <p:cNvSpPr txBox="1"/>
                <p:nvPr/>
              </p:nvSpPr>
              <p:spPr>
                <a:xfrm>
                  <a:off x="2990795" y="3588950"/>
                  <a:ext cx="549775" cy="40655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TW" dirty="0" smtClean="0"/>
                    <a:t>1</a:t>
                  </a:r>
                  <a:endParaRPr lang="zh-TW" altLang="en-US" dirty="0"/>
                </a:p>
              </p:txBody>
            </p:sp>
          </p:grpSp>
        </p:grpSp>
        <p:grpSp>
          <p:nvGrpSpPr>
            <p:cNvPr id="37" name="群組 36"/>
            <p:cNvGrpSpPr/>
            <p:nvPr/>
          </p:nvGrpSpPr>
          <p:grpSpPr>
            <a:xfrm>
              <a:off x="3938049" y="4145765"/>
              <a:ext cx="1958110" cy="411550"/>
              <a:chOff x="2946700" y="3588950"/>
              <a:chExt cx="1958110" cy="411550"/>
            </a:xfrm>
          </p:grpSpPr>
          <p:grpSp>
            <p:nvGrpSpPr>
              <p:cNvPr id="39" name="群組 38"/>
              <p:cNvGrpSpPr/>
              <p:nvPr/>
            </p:nvGrpSpPr>
            <p:grpSpPr>
              <a:xfrm>
                <a:off x="2946700" y="3588950"/>
                <a:ext cx="415625" cy="411550"/>
                <a:chOff x="2946699" y="3588949"/>
                <a:chExt cx="593871" cy="526417"/>
              </a:xfrm>
            </p:grpSpPr>
            <p:sp>
              <p:nvSpPr>
                <p:cNvPr id="55" name="矩形 54"/>
                <p:cNvSpPr/>
                <p:nvPr/>
              </p:nvSpPr>
              <p:spPr>
                <a:xfrm>
                  <a:off x="2946699" y="3588949"/>
                  <a:ext cx="523875" cy="526417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93939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60" name="文字方塊 59"/>
                <p:cNvSpPr txBox="1"/>
                <p:nvPr/>
              </p:nvSpPr>
              <p:spPr>
                <a:xfrm>
                  <a:off x="2990795" y="3588950"/>
                  <a:ext cx="549775" cy="40655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TW" dirty="0" smtClean="0"/>
                    <a:t>1</a:t>
                  </a:r>
                  <a:endParaRPr lang="zh-TW" altLang="en-US" dirty="0"/>
                </a:p>
              </p:txBody>
            </p:sp>
          </p:grpSp>
          <p:grpSp>
            <p:nvGrpSpPr>
              <p:cNvPr id="40" name="群組 39"/>
              <p:cNvGrpSpPr/>
              <p:nvPr/>
            </p:nvGrpSpPr>
            <p:grpSpPr>
              <a:xfrm>
                <a:off x="3332504" y="3588950"/>
                <a:ext cx="415625" cy="411550"/>
                <a:chOff x="2946699" y="3588949"/>
                <a:chExt cx="593871" cy="526417"/>
              </a:xfrm>
            </p:grpSpPr>
            <p:sp>
              <p:nvSpPr>
                <p:cNvPr id="52" name="矩形 51"/>
                <p:cNvSpPr/>
                <p:nvPr/>
              </p:nvSpPr>
              <p:spPr>
                <a:xfrm>
                  <a:off x="2946699" y="3588949"/>
                  <a:ext cx="523875" cy="526417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93939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54" name="文字方塊 53"/>
                <p:cNvSpPr txBox="1"/>
                <p:nvPr/>
              </p:nvSpPr>
              <p:spPr>
                <a:xfrm>
                  <a:off x="2990795" y="3588950"/>
                  <a:ext cx="549775" cy="4724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TW" dirty="0"/>
                    <a:t>0</a:t>
                  </a:r>
                  <a:endParaRPr lang="zh-TW" altLang="en-US" dirty="0"/>
                </a:p>
              </p:txBody>
            </p:sp>
          </p:grpSp>
          <p:grpSp>
            <p:nvGrpSpPr>
              <p:cNvPr id="41" name="群組 40"/>
              <p:cNvGrpSpPr/>
              <p:nvPr/>
            </p:nvGrpSpPr>
            <p:grpSpPr>
              <a:xfrm>
                <a:off x="3718308" y="3588950"/>
                <a:ext cx="415625" cy="411550"/>
                <a:chOff x="2946699" y="3588949"/>
                <a:chExt cx="593871" cy="526417"/>
              </a:xfrm>
            </p:grpSpPr>
            <p:sp>
              <p:nvSpPr>
                <p:cNvPr id="50" name="矩形 49"/>
                <p:cNvSpPr/>
                <p:nvPr/>
              </p:nvSpPr>
              <p:spPr>
                <a:xfrm>
                  <a:off x="2946699" y="3588949"/>
                  <a:ext cx="523875" cy="526417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93939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51" name="文字方塊 50"/>
                <p:cNvSpPr txBox="1"/>
                <p:nvPr/>
              </p:nvSpPr>
              <p:spPr>
                <a:xfrm>
                  <a:off x="2990795" y="3588950"/>
                  <a:ext cx="549775" cy="4724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TW" dirty="0"/>
                    <a:t>0</a:t>
                  </a:r>
                  <a:endParaRPr lang="zh-TW" altLang="en-US" dirty="0"/>
                </a:p>
              </p:txBody>
            </p:sp>
          </p:grpSp>
          <p:grpSp>
            <p:nvGrpSpPr>
              <p:cNvPr id="42" name="群組 41"/>
              <p:cNvGrpSpPr/>
              <p:nvPr/>
            </p:nvGrpSpPr>
            <p:grpSpPr>
              <a:xfrm>
                <a:off x="4107366" y="3588950"/>
                <a:ext cx="415625" cy="411550"/>
                <a:chOff x="2946699" y="3588949"/>
                <a:chExt cx="593871" cy="526417"/>
              </a:xfrm>
            </p:grpSpPr>
            <p:sp>
              <p:nvSpPr>
                <p:cNvPr id="48" name="矩形 47"/>
                <p:cNvSpPr/>
                <p:nvPr/>
              </p:nvSpPr>
              <p:spPr>
                <a:xfrm>
                  <a:off x="2946699" y="3588949"/>
                  <a:ext cx="523875" cy="526417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93939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49" name="文字方塊 48"/>
                <p:cNvSpPr txBox="1"/>
                <p:nvPr/>
              </p:nvSpPr>
              <p:spPr>
                <a:xfrm>
                  <a:off x="2990795" y="3588950"/>
                  <a:ext cx="549775" cy="40655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TW" dirty="0" smtClean="0"/>
                    <a:t>1</a:t>
                  </a:r>
                  <a:endParaRPr lang="zh-TW" altLang="en-US" dirty="0"/>
                </a:p>
              </p:txBody>
            </p:sp>
          </p:grpSp>
          <p:grpSp>
            <p:nvGrpSpPr>
              <p:cNvPr id="44" name="群組 43"/>
              <p:cNvGrpSpPr/>
              <p:nvPr/>
            </p:nvGrpSpPr>
            <p:grpSpPr>
              <a:xfrm>
                <a:off x="4489185" y="3588950"/>
                <a:ext cx="415625" cy="411550"/>
                <a:chOff x="2946699" y="3588949"/>
                <a:chExt cx="593871" cy="526417"/>
              </a:xfrm>
            </p:grpSpPr>
            <p:sp>
              <p:nvSpPr>
                <p:cNvPr id="46" name="矩形 45"/>
                <p:cNvSpPr/>
                <p:nvPr/>
              </p:nvSpPr>
              <p:spPr>
                <a:xfrm>
                  <a:off x="2946699" y="3588949"/>
                  <a:ext cx="523875" cy="526417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93939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47" name="文字方塊 46"/>
                <p:cNvSpPr txBox="1"/>
                <p:nvPr/>
              </p:nvSpPr>
              <p:spPr>
                <a:xfrm>
                  <a:off x="2990795" y="3588950"/>
                  <a:ext cx="549775" cy="40655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TW" dirty="0" smtClean="0"/>
                    <a:t>1</a:t>
                  </a:r>
                  <a:endParaRPr lang="zh-TW" altLang="en-US" dirty="0"/>
                </a:p>
              </p:txBody>
            </p:sp>
          </p:grpSp>
        </p:grpSp>
        <p:grpSp>
          <p:nvGrpSpPr>
            <p:cNvPr id="12" name="群組 11"/>
            <p:cNvGrpSpPr/>
            <p:nvPr/>
          </p:nvGrpSpPr>
          <p:grpSpPr>
            <a:xfrm>
              <a:off x="1797699" y="3658736"/>
              <a:ext cx="1895334" cy="377999"/>
              <a:chOff x="1797699" y="3658736"/>
              <a:chExt cx="1895334" cy="377999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文字方塊 10"/>
                  <p:cNvSpPr txBox="1"/>
                  <p:nvPr/>
                </p:nvSpPr>
                <p:spPr>
                  <a:xfrm>
                    <a:off x="1797699" y="3667403"/>
                    <a:ext cx="343341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altLang="zh-TW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altLang="zh-TW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p>
                        </m:oMath>
                      </m:oMathPara>
                    </a14:m>
                    <a:endParaRPr lang="zh-TW" altLang="en-US" dirty="0"/>
                  </a:p>
                </p:txBody>
              </p:sp>
            </mc:Choice>
            <mc:Fallback xmlns="">
              <p:sp>
                <p:nvSpPr>
                  <p:cNvPr id="11" name="文字方塊 1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97699" y="3667403"/>
                    <a:ext cx="343341" cy="36933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r="-8929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3" name="文字方塊 62"/>
                  <p:cNvSpPr txBox="1"/>
                  <p:nvPr/>
                </p:nvSpPr>
                <p:spPr>
                  <a:xfrm>
                    <a:off x="2189105" y="3658736"/>
                    <a:ext cx="343341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altLang="zh-TW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altLang="zh-TW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oMath>
                      </m:oMathPara>
                    </a14:m>
                    <a:endParaRPr lang="zh-TW" altLang="en-US" dirty="0"/>
                  </a:p>
                </p:txBody>
              </p:sp>
            </mc:Choice>
            <mc:Fallback xmlns="">
              <p:sp>
                <p:nvSpPr>
                  <p:cNvPr id="63" name="文字方塊 6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89105" y="3658736"/>
                    <a:ext cx="343341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r="-7143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4" name="文字方塊 63"/>
                  <p:cNvSpPr txBox="1"/>
                  <p:nvPr/>
                </p:nvSpPr>
                <p:spPr>
                  <a:xfrm>
                    <a:off x="2580764" y="3658736"/>
                    <a:ext cx="343341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altLang="zh-TW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altLang="zh-TW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oMath>
                      </m:oMathPara>
                    </a14:m>
                    <a:endParaRPr lang="zh-TW" altLang="en-US" dirty="0"/>
                  </a:p>
                </p:txBody>
              </p:sp>
            </mc:Choice>
            <mc:Fallback xmlns="">
              <p:sp>
                <p:nvSpPr>
                  <p:cNvPr id="64" name="文字方塊 6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80764" y="3658736"/>
                    <a:ext cx="343341" cy="36933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r="-10714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5" name="文字方塊 64"/>
                  <p:cNvSpPr txBox="1"/>
                  <p:nvPr/>
                </p:nvSpPr>
                <p:spPr>
                  <a:xfrm>
                    <a:off x="2968271" y="3658736"/>
                    <a:ext cx="343341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altLang="zh-TW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altLang="zh-TW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oMath>
                      </m:oMathPara>
                    </a14:m>
                    <a:endParaRPr lang="zh-TW" altLang="en-US" dirty="0"/>
                  </a:p>
                </p:txBody>
              </p:sp>
            </mc:Choice>
            <mc:Fallback xmlns="">
              <p:sp>
                <p:nvSpPr>
                  <p:cNvPr id="65" name="文字方塊 6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68271" y="3658736"/>
                    <a:ext cx="343341" cy="36933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r="-8929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6" name="文字方塊 65"/>
                  <p:cNvSpPr txBox="1"/>
                  <p:nvPr/>
                </p:nvSpPr>
                <p:spPr>
                  <a:xfrm>
                    <a:off x="3349692" y="3658736"/>
                    <a:ext cx="343341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altLang="zh-TW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altLang="zh-TW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oMath>
                      </m:oMathPara>
                    </a14:m>
                    <a:endParaRPr lang="zh-TW" altLang="en-US" dirty="0"/>
                  </a:p>
                </p:txBody>
              </p:sp>
            </mc:Choice>
            <mc:Fallback xmlns="">
              <p:sp>
                <p:nvSpPr>
                  <p:cNvPr id="66" name="文字方塊 6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349692" y="3658736"/>
                    <a:ext cx="343341" cy="36933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r="-8772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67" name="群組 66"/>
            <p:cNvGrpSpPr/>
            <p:nvPr/>
          </p:nvGrpSpPr>
          <p:grpSpPr>
            <a:xfrm>
              <a:off x="3951838" y="3654402"/>
              <a:ext cx="1895334" cy="381077"/>
              <a:chOff x="1797699" y="3658736"/>
              <a:chExt cx="1895334" cy="381077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8" name="文字方塊 67"/>
                  <p:cNvSpPr txBox="1"/>
                  <p:nvPr/>
                </p:nvSpPr>
                <p:spPr>
                  <a:xfrm>
                    <a:off x="1797699" y="3667403"/>
                    <a:ext cx="343341" cy="3724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altLang="zh-TW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altLang="zh-TW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p>
                          </m:sSup>
                        </m:oMath>
                      </m:oMathPara>
                    </a14:m>
                    <a:endParaRPr lang="zh-TW" altLang="en-US" dirty="0"/>
                  </a:p>
                </p:txBody>
              </p:sp>
            </mc:Choice>
            <mc:Fallback xmlns="">
              <p:sp>
                <p:nvSpPr>
                  <p:cNvPr id="68" name="文字方塊 6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97699" y="3667403"/>
                    <a:ext cx="343341" cy="372410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r="-10714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9" name="文字方塊 68"/>
                  <p:cNvSpPr txBox="1"/>
                  <p:nvPr/>
                </p:nvSpPr>
                <p:spPr>
                  <a:xfrm>
                    <a:off x="2189105" y="3658736"/>
                    <a:ext cx="343341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altLang="zh-TW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altLang="zh-TW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p>
                          </m:sSup>
                        </m:oMath>
                      </m:oMathPara>
                    </a14:m>
                    <a:endParaRPr lang="zh-TW" altLang="en-US" dirty="0"/>
                  </a:p>
                </p:txBody>
              </p:sp>
            </mc:Choice>
            <mc:Fallback xmlns="">
              <p:sp>
                <p:nvSpPr>
                  <p:cNvPr id="69" name="文字方塊 6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89105" y="3658736"/>
                    <a:ext cx="343341" cy="369332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r="-8772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0" name="文字方塊 69"/>
                  <p:cNvSpPr txBox="1"/>
                  <p:nvPr/>
                </p:nvSpPr>
                <p:spPr>
                  <a:xfrm>
                    <a:off x="2580764" y="3658736"/>
                    <a:ext cx="343341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altLang="zh-TW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altLang="zh-TW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p>
                          </m:sSup>
                        </m:oMath>
                      </m:oMathPara>
                    </a14:m>
                    <a:endParaRPr lang="zh-TW" altLang="en-US" dirty="0"/>
                  </a:p>
                </p:txBody>
              </p:sp>
            </mc:Choice>
            <mc:Fallback xmlns="">
              <p:sp>
                <p:nvSpPr>
                  <p:cNvPr id="70" name="文字方塊 6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80764" y="3658736"/>
                    <a:ext cx="343341" cy="369332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r="-8772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1" name="文字方塊 70"/>
                  <p:cNvSpPr txBox="1"/>
                  <p:nvPr/>
                </p:nvSpPr>
                <p:spPr>
                  <a:xfrm>
                    <a:off x="2968271" y="3658736"/>
                    <a:ext cx="343341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altLang="zh-TW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altLang="zh-TW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sup>
                          </m:sSup>
                        </m:oMath>
                      </m:oMathPara>
                    </a14:m>
                    <a:endParaRPr lang="zh-TW" altLang="en-US" dirty="0"/>
                  </a:p>
                </p:txBody>
              </p:sp>
            </mc:Choice>
            <mc:Fallback xmlns="">
              <p:sp>
                <p:nvSpPr>
                  <p:cNvPr id="71" name="文字方塊 7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68271" y="3658736"/>
                    <a:ext cx="343341" cy="369332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r="-10714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2" name="文字方塊 71"/>
                  <p:cNvSpPr txBox="1"/>
                  <p:nvPr/>
                </p:nvSpPr>
                <p:spPr>
                  <a:xfrm>
                    <a:off x="3349692" y="3658736"/>
                    <a:ext cx="343341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altLang="zh-TW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altLang="zh-TW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sup>
                          </m:sSup>
                        </m:oMath>
                      </m:oMathPara>
                    </a14:m>
                    <a:endParaRPr lang="zh-TW" altLang="en-US" dirty="0"/>
                  </a:p>
                </p:txBody>
              </p:sp>
            </mc:Choice>
            <mc:Fallback xmlns="">
              <p:sp>
                <p:nvSpPr>
                  <p:cNvPr id="72" name="文字方塊 7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349692" y="3658736"/>
                    <a:ext cx="343341" cy="369332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r="-7143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14" name="矩形 13"/>
          <p:cNvSpPr/>
          <p:nvPr/>
        </p:nvSpPr>
        <p:spPr>
          <a:xfrm>
            <a:off x="4665472" y="2174531"/>
            <a:ext cx="5145024" cy="219133"/>
          </a:xfrm>
          <a:prstGeom prst="rect">
            <a:avLst/>
          </a:prstGeom>
          <a:gradFill>
            <a:gsLst>
              <a:gs pos="0">
                <a:schemeClr val="bg1"/>
              </a:gs>
              <a:gs pos="50000">
                <a:schemeClr val="dk1">
                  <a:tint val="98000"/>
                  <a:satMod val="130000"/>
                  <a:shade val="90000"/>
                  <a:lumMod val="103000"/>
                  <a:alpha val="0"/>
                </a:schemeClr>
              </a:gs>
              <a:gs pos="100000">
                <a:schemeClr val="bg1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向下箭號 14"/>
          <p:cNvSpPr/>
          <p:nvPr/>
        </p:nvSpPr>
        <p:spPr>
          <a:xfrm>
            <a:off x="6549295" y="2393825"/>
            <a:ext cx="449580" cy="335280"/>
          </a:xfrm>
          <a:prstGeom prst="downArrow">
            <a:avLst/>
          </a:prstGeom>
          <a:gradFill>
            <a:gsLst>
              <a:gs pos="23000">
                <a:schemeClr val="accent1">
                  <a:lumMod val="0"/>
                  <a:lumOff val="100000"/>
                  <a:alpha val="92000"/>
                </a:schemeClr>
              </a:gs>
              <a:gs pos="54000">
                <a:schemeClr val="accent1">
                  <a:lumMod val="0"/>
                  <a:lumOff val="100000"/>
                  <a:alpha val="47000"/>
                </a:schemeClr>
              </a:gs>
              <a:gs pos="100000">
                <a:schemeClr val="bg1">
                  <a:alpha val="89000"/>
                </a:schemeClr>
              </a:gs>
            </a:gsLst>
            <a:path path="circle">
              <a:fillToRect l="50000" t="-80000" r="50000" b="180000"/>
            </a:path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4" name="圖片 73"/>
          <p:cNvPicPr>
            <a:picLocks noChangeAspect="1"/>
          </p:cNvPicPr>
          <p:nvPr/>
        </p:nvPicPr>
        <p:blipFill rotWithShape="1">
          <a:blip r:embed="rId14"/>
          <a:srcRect b="65573"/>
          <a:stretch/>
        </p:blipFill>
        <p:spPr>
          <a:xfrm>
            <a:off x="1175615" y="2924934"/>
            <a:ext cx="2671436" cy="1989242"/>
          </a:xfrm>
          <a:prstGeom prst="rect">
            <a:avLst/>
          </a:prstGeom>
        </p:spPr>
      </p:pic>
      <p:grpSp>
        <p:nvGrpSpPr>
          <p:cNvPr id="76" name="群組 75"/>
          <p:cNvGrpSpPr/>
          <p:nvPr/>
        </p:nvGrpSpPr>
        <p:grpSpPr>
          <a:xfrm>
            <a:off x="5850260" y="4811053"/>
            <a:ext cx="4121757" cy="902913"/>
            <a:chOff x="1774402" y="3654402"/>
            <a:chExt cx="4121757" cy="902913"/>
          </a:xfrm>
        </p:grpSpPr>
        <p:grpSp>
          <p:nvGrpSpPr>
            <p:cNvPr id="77" name="群組 76"/>
            <p:cNvGrpSpPr/>
            <p:nvPr/>
          </p:nvGrpSpPr>
          <p:grpSpPr>
            <a:xfrm>
              <a:off x="1774402" y="4145765"/>
              <a:ext cx="1958110" cy="411550"/>
              <a:chOff x="2946700" y="3588950"/>
              <a:chExt cx="1958110" cy="411550"/>
            </a:xfrm>
          </p:grpSpPr>
          <p:grpSp>
            <p:nvGrpSpPr>
              <p:cNvPr id="106" name="群組 105"/>
              <p:cNvGrpSpPr/>
              <p:nvPr/>
            </p:nvGrpSpPr>
            <p:grpSpPr>
              <a:xfrm>
                <a:off x="2946700" y="3588950"/>
                <a:ext cx="415625" cy="411550"/>
                <a:chOff x="2946699" y="3588949"/>
                <a:chExt cx="593871" cy="526417"/>
              </a:xfrm>
            </p:grpSpPr>
            <p:sp>
              <p:nvSpPr>
                <p:cNvPr id="119" name="矩形 118"/>
                <p:cNvSpPr/>
                <p:nvPr/>
              </p:nvSpPr>
              <p:spPr>
                <a:xfrm>
                  <a:off x="2946699" y="3588949"/>
                  <a:ext cx="523875" cy="526417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93939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20" name="文字方塊 119"/>
                <p:cNvSpPr txBox="1"/>
                <p:nvPr/>
              </p:nvSpPr>
              <p:spPr>
                <a:xfrm>
                  <a:off x="2990795" y="3588950"/>
                  <a:ext cx="549775" cy="4724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TW" dirty="0"/>
                    <a:t>0</a:t>
                  </a:r>
                  <a:endParaRPr lang="zh-TW" altLang="en-US" dirty="0"/>
                </a:p>
              </p:txBody>
            </p:sp>
          </p:grpSp>
          <p:grpSp>
            <p:nvGrpSpPr>
              <p:cNvPr id="107" name="群組 106"/>
              <p:cNvGrpSpPr/>
              <p:nvPr/>
            </p:nvGrpSpPr>
            <p:grpSpPr>
              <a:xfrm>
                <a:off x="3332504" y="3588950"/>
                <a:ext cx="415625" cy="411550"/>
                <a:chOff x="2946699" y="3588949"/>
                <a:chExt cx="593871" cy="526417"/>
              </a:xfrm>
            </p:grpSpPr>
            <p:sp>
              <p:nvSpPr>
                <p:cNvPr id="117" name="矩形 116"/>
                <p:cNvSpPr/>
                <p:nvPr/>
              </p:nvSpPr>
              <p:spPr>
                <a:xfrm>
                  <a:off x="2946699" y="3588949"/>
                  <a:ext cx="523875" cy="526417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93939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18" name="文字方塊 117"/>
                <p:cNvSpPr txBox="1"/>
                <p:nvPr/>
              </p:nvSpPr>
              <p:spPr>
                <a:xfrm>
                  <a:off x="2990795" y="3588950"/>
                  <a:ext cx="549775" cy="40655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TW" dirty="0" smtClean="0"/>
                    <a:t>1</a:t>
                  </a:r>
                  <a:endParaRPr lang="zh-TW" altLang="en-US" dirty="0"/>
                </a:p>
              </p:txBody>
            </p:sp>
          </p:grpSp>
          <p:grpSp>
            <p:nvGrpSpPr>
              <p:cNvPr id="108" name="群組 107"/>
              <p:cNvGrpSpPr/>
              <p:nvPr/>
            </p:nvGrpSpPr>
            <p:grpSpPr>
              <a:xfrm>
                <a:off x="3718308" y="3588950"/>
                <a:ext cx="415625" cy="411550"/>
                <a:chOff x="2946699" y="3588949"/>
                <a:chExt cx="593871" cy="526417"/>
              </a:xfrm>
            </p:grpSpPr>
            <p:sp>
              <p:nvSpPr>
                <p:cNvPr id="115" name="矩形 114"/>
                <p:cNvSpPr/>
                <p:nvPr/>
              </p:nvSpPr>
              <p:spPr>
                <a:xfrm>
                  <a:off x="2946699" y="3588949"/>
                  <a:ext cx="523875" cy="526417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93939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16" name="文字方塊 115"/>
                <p:cNvSpPr txBox="1"/>
                <p:nvPr/>
              </p:nvSpPr>
              <p:spPr>
                <a:xfrm>
                  <a:off x="2990795" y="3588950"/>
                  <a:ext cx="549775" cy="4724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TW" dirty="0" smtClean="0"/>
                    <a:t>1</a:t>
                  </a:r>
                  <a:endParaRPr lang="zh-TW" altLang="en-US" dirty="0"/>
                </a:p>
              </p:txBody>
            </p:sp>
          </p:grpSp>
          <p:grpSp>
            <p:nvGrpSpPr>
              <p:cNvPr id="109" name="群組 108"/>
              <p:cNvGrpSpPr/>
              <p:nvPr/>
            </p:nvGrpSpPr>
            <p:grpSpPr>
              <a:xfrm>
                <a:off x="4107366" y="3588950"/>
                <a:ext cx="415625" cy="411550"/>
                <a:chOff x="2946699" y="3588949"/>
                <a:chExt cx="593871" cy="526417"/>
              </a:xfrm>
            </p:grpSpPr>
            <p:sp>
              <p:nvSpPr>
                <p:cNvPr id="113" name="矩形 112"/>
                <p:cNvSpPr/>
                <p:nvPr/>
              </p:nvSpPr>
              <p:spPr>
                <a:xfrm>
                  <a:off x="2946699" y="3588949"/>
                  <a:ext cx="523875" cy="526417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93939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14" name="文字方塊 113"/>
                <p:cNvSpPr txBox="1"/>
                <p:nvPr/>
              </p:nvSpPr>
              <p:spPr>
                <a:xfrm>
                  <a:off x="2990795" y="3588950"/>
                  <a:ext cx="549775" cy="4724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TW" dirty="0"/>
                    <a:t>0</a:t>
                  </a:r>
                  <a:endParaRPr lang="zh-TW" altLang="en-US" dirty="0"/>
                </a:p>
              </p:txBody>
            </p:sp>
          </p:grpSp>
          <p:grpSp>
            <p:nvGrpSpPr>
              <p:cNvPr id="110" name="群組 109"/>
              <p:cNvGrpSpPr/>
              <p:nvPr/>
            </p:nvGrpSpPr>
            <p:grpSpPr>
              <a:xfrm>
                <a:off x="4489185" y="3588950"/>
                <a:ext cx="415625" cy="411550"/>
                <a:chOff x="2946699" y="3588949"/>
                <a:chExt cx="593871" cy="526417"/>
              </a:xfrm>
            </p:grpSpPr>
            <p:sp>
              <p:nvSpPr>
                <p:cNvPr id="111" name="矩形 110"/>
                <p:cNvSpPr/>
                <p:nvPr/>
              </p:nvSpPr>
              <p:spPr>
                <a:xfrm>
                  <a:off x="2946699" y="3588949"/>
                  <a:ext cx="523875" cy="526417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93939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12" name="文字方塊 111"/>
                <p:cNvSpPr txBox="1"/>
                <p:nvPr/>
              </p:nvSpPr>
              <p:spPr>
                <a:xfrm>
                  <a:off x="2990795" y="3588950"/>
                  <a:ext cx="549775" cy="4724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TW" dirty="0"/>
                    <a:t>0</a:t>
                  </a:r>
                  <a:endParaRPr lang="zh-TW" altLang="en-US" dirty="0"/>
                </a:p>
              </p:txBody>
            </p:sp>
          </p:grpSp>
        </p:grpSp>
        <p:grpSp>
          <p:nvGrpSpPr>
            <p:cNvPr id="78" name="群組 77"/>
            <p:cNvGrpSpPr/>
            <p:nvPr/>
          </p:nvGrpSpPr>
          <p:grpSpPr>
            <a:xfrm>
              <a:off x="3938049" y="4145765"/>
              <a:ext cx="1958110" cy="411550"/>
              <a:chOff x="2946700" y="3588950"/>
              <a:chExt cx="1958110" cy="411550"/>
            </a:xfrm>
          </p:grpSpPr>
          <p:grpSp>
            <p:nvGrpSpPr>
              <p:cNvPr id="91" name="群組 90"/>
              <p:cNvGrpSpPr/>
              <p:nvPr/>
            </p:nvGrpSpPr>
            <p:grpSpPr>
              <a:xfrm>
                <a:off x="2946700" y="3588950"/>
                <a:ext cx="415625" cy="411550"/>
                <a:chOff x="2946699" y="3588949"/>
                <a:chExt cx="593871" cy="526417"/>
              </a:xfrm>
            </p:grpSpPr>
            <p:sp>
              <p:nvSpPr>
                <p:cNvPr id="104" name="矩形 103"/>
                <p:cNvSpPr/>
                <p:nvPr/>
              </p:nvSpPr>
              <p:spPr>
                <a:xfrm>
                  <a:off x="2946699" y="3588949"/>
                  <a:ext cx="523875" cy="526417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93939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05" name="文字方塊 104"/>
                <p:cNvSpPr txBox="1"/>
                <p:nvPr/>
              </p:nvSpPr>
              <p:spPr>
                <a:xfrm>
                  <a:off x="2990795" y="3588950"/>
                  <a:ext cx="549775" cy="40655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TW" dirty="0" smtClean="0"/>
                    <a:t>1</a:t>
                  </a:r>
                  <a:endParaRPr lang="zh-TW" altLang="en-US" dirty="0"/>
                </a:p>
              </p:txBody>
            </p:sp>
          </p:grpSp>
          <p:grpSp>
            <p:nvGrpSpPr>
              <p:cNvPr id="92" name="群組 91"/>
              <p:cNvGrpSpPr/>
              <p:nvPr/>
            </p:nvGrpSpPr>
            <p:grpSpPr>
              <a:xfrm>
                <a:off x="3332504" y="3588950"/>
                <a:ext cx="415625" cy="411550"/>
                <a:chOff x="2946699" y="3588949"/>
                <a:chExt cx="593871" cy="526417"/>
              </a:xfrm>
            </p:grpSpPr>
            <p:sp>
              <p:nvSpPr>
                <p:cNvPr id="102" name="矩形 101"/>
                <p:cNvSpPr/>
                <p:nvPr/>
              </p:nvSpPr>
              <p:spPr>
                <a:xfrm>
                  <a:off x="2946699" y="3588949"/>
                  <a:ext cx="523875" cy="526417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93939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03" name="文字方塊 102"/>
                <p:cNvSpPr txBox="1"/>
                <p:nvPr/>
              </p:nvSpPr>
              <p:spPr>
                <a:xfrm>
                  <a:off x="2990795" y="3588950"/>
                  <a:ext cx="549775" cy="4724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TW" dirty="0"/>
                    <a:t>0</a:t>
                  </a:r>
                  <a:endParaRPr lang="zh-TW" altLang="en-US" dirty="0"/>
                </a:p>
              </p:txBody>
            </p:sp>
          </p:grpSp>
          <p:grpSp>
            <p:nvGrpSpPr>
              <p:cNvPr id="93" name="群組 92"/>
              <p:cNvGrpSpPr/>
              <p:nvPr/>
            </p:nvGrpSpPr>
            <p:grpSpPr>
              <a:xfrm>
                <a:off x="3718308" y="3588950"/>
                <a:ext cx="415625" cy="411550"/>
                <a:chOff x="2946699" y="3588949"/>
                <a:chExt cx="593871" cy="526417"/>
              </a:xfrm>
            </p:grpSpPr>
            <p:sp>
              <p:nvSpPr>
                <p:cNvPr id="100" name="矩形 99"/>
                <p:cNvSpPr/>
                <p:nvPr/>
              </p:nvSpPr>
              <p:spPr>
                <a:xfrm>
                  <a:off x="2946699" y="3588949"/>
                  <a:ext cx="523875" cy="526417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93939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01" name="文字方塊 100"/>
                <p:cNvSpPr txBox="1"/>
                <p:nvPr/>
              </p:nvSpPr>
              <p:spPr>
                <a:xfrm>
                  <a:off x="2990795" y="3588950"/>
                  <a:ext cx="549775" cy="4724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TW" dirty="0"/>
                    <a:t>0</a:t>
                  </a:r>
                  <a:endParaRPr lang="zh-TW" altLang="en-US" dirty="0"/>
                </a:p>
              </p:txBody>
            </p:sp>
          </p:grpSp>
          <p:grpSp>
            <p:nvGrpSpPr>
              <p:cNvPr id="94" name="群組 93"/>
              <p:cNvGrpSpPr/>
              <p:nvPr/>
            </p:nvGrpSpPr>
            <p:grpSpPr>
              <a:xfrm>
                <a:off x="4107366" y="3588950"/>
                <a:ext cx="415625" cy="411550"/>
                <a:chOff x="2946699" y="3588949"/>
                <a:chExt cx="593871" cy="526417"/>
              </a:xfrm>
            </p:grpSpPr>
            <p:sp>
              <p:nvSpPr>
                <p:cNvPr id="98" name="矩形 97"/>
                <p:cNvSpPr/>
                <p:nvPr/>
              </p:nvSpPr>
              <p:spPr>
                <a:xfrm>
                  <a:off x="2946699" y="3588949"/>
                  <a:ext cx="523875" cy="526417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93939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99" name="文字方塊 98"/>
                <p:cNvSpPr txBox="1"/>
                <p:nvPr/>
              </p:nvSpPr>
              <p:spPr>
                <a:xfrm>
                  <a:off x="2990795" y="3588950"/>
                  <a:ext cx="549775" cy="40655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TW" dirty="0" smtClean="0"/>
                    <a:t>1</a:t>
                  </a:r>
                  <a:endParaRPr lang="zh-TW" altLang="en-US" dirty="0"/>
                </a:p>
              </p:txBody>
            </p:sp>
          </p:grpSp>
          <p:grpSp>
            <p:nvGrpSpPr>
              <p:cNvPr id="95" name="群組 94"/>
              <p:cNvGrpSpPr/>
              <p:nvPr/>
            </p:nvGrpSpPr>
            <p:grpSpPr>
              <a:xfrm>
                <a:off x="4489185" y="3588950"/>
                <a:ext cx="415625" cy="411550"/>
                <a:chOff x="2946699" y="3588949"/>
                <a:chExt cx="593871" cy="526417"/>
              </a:xfrm>
            </p:grpSpPr>
            <p:sp>
              <p:nvSpPr>
                <p:cNvPr id="96" name="矩形 95"/>
                <p:cNvSpPr/>
                <p:nvPr/>
              </p:nvSpPr>
              <p:spPr>
                <a:xfrm>
                  <a:off x="2946699" y="3588949"/>
                  <a:ext cx="523875" cy="526417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93939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97" name="文字方塊 96"/>
                <p:cNvSpPr txBox="1"/>
                <p:nvPr/>
              </p:nvSpPr>
              <p:spPr>
                <a:xfrm>
                  <a:off x="2990795" y="3588950"/>
                  <a:ext cx="549775" cy="40655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TW" dirty="0" smtClean="0"/>
                    <a:t>1</a:t>
                  </a:r>
                  <a:endParaRPr lang="zh-TW" altLang="en-US" dirty="0"/>
                </a:p>
              </p:txBody>
            </p:sp>
          </p:grpSp>
        </p:grpSp>
        <p:grpSp>
          <p:nvGrpSpPr>
            <p:cNvPr id="79" name="群組 78"/>
            <p:cNvGrpSpPr/>
            <p:nvPr/>
          </p:nvGrpSpPr>
          <p:grpSpPr>
            <a:xfrm>
              <a:off x="1797699" y="3658736"/>
              <a:ext cx="1895334" cy="377999"/>
              <a:chOff x="1797699" y="3658736"/>
              <a:chExt cx="1895334" cy="377999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6" name="文字方塊 85"/>
                  <p:cNvSpPr txBox="1"/>
                  <p:nvPr/>
                </p:nvSpPr>
                <p:spPr>
                  <a:xfrm>
                    <a:off x="1797699" y="3667403"/>
                    <a:ext cx="343341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altLang="zh-TW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altLang="zh-TW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p>
                        </m:oMath>
                      </m:oMathPara>
                    </a14:m>
                    <a:endParaRPr lang="zh-TW" altLang="en-US" dirty="0"/>
                  </a:p>
                </p:txBody>
              </p:sp>
            </mc:Choice>
            <mc:Fallback xmlns="">
              <p:sp>
                <p:nvSpPr>
                  <p:cNvPr id="86" name="文字方塊 8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97699" y="3667403"/>
                    <a:ext cx="343341" cy="369332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r="-8929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7" name="文字方塊 86"/>
                  <p:cNvSpPr txBox="1"/>
                  <p:nvPr/>
                </p:nvSpPr>
                <p:spPr>
                  <a:xfrm>
                    <a:off x="2189105" y="3658736"/>
                    <a:ext cx="343341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altLang="zh-TW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altLang="zh-TW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oMath>
                      </m:oMathPara>
                    </a14:m>
                    <a:endParaRPr lang="zh-TW" altLang="en-US" dirty="0"/>
                  </a:p>
                </p:txBody>
              </p:sp>
            </mc:Choice>
            <mc:Fallback xmlns="">
              <p:sp>
                <p:nvSpPr>
                  <p:cNvPr id="87" name="文字方塊 8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89105" y="3658736"/>
                    <a:ext cx="343341" cy="369332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 r="-7143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8" name="文字方塊 87"/>
                  <p:cNvSpPr txBox="1"/>
                  <p:nvPr/>
                </p:nvSpPr>
                <p:spPr>
                  <a:xfrm>
                    <a:off x="2580764" y="3658736"/>
                    <a:ext cx="343341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altLang="zh-TW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altLang="zh-TW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oMath>
                      </m:oMathPara>
                    </a14:m>
                    <a:endParaRPr lang="zh-TW" altLang="en-US" dirty="0"/>
                  </a:p>
                </p:txBody>
              </p:sp>
            </mc:Choice>
            <mc:Fallback xmlns="">
              <p:sp>
                <p:nvSpPr>
                  <p:cNvPr id="88" name="文字方塊 8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80764" y="3658736"/>
                    <a:ext cx="343341" cy="369332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 r="-8929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9" name="文字方塊 88"/>
                  <p:cNvSpPr txBox="1"/>
                  <p:nvPr/>
                </p:nvSpPr>
                <p:spPr>
                  <a:xfrm>
                    <a:off x="2968271" y="3658736"/>
                    <a:ext cx="343341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altLang="zh-TW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altLang="zh-TW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oMath>
                      </m:oMathPara>
                    </a14:m>
                    <a:endParaRPr lang="zh-TW" altLang="en-US" dirty="0"/>
                  </a:p>
                </p:txBody>
              </p:sp>
            </mc:Choice>
            <mc:Fallback xmlns="">
              <p:sp>
                <p:nvSpPr>
                  <p:cNvPr id="89" name="文字方塊 8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68271" y="3658736"/>
                    <a:ext cx="343341" cy="369332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 r="-8929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0" name="文字方塊 89"/>
                  <p:cNvSpPr txBox="1"/>
                  <p:nvPr/>
                </p:nvSpPr>
                <p:spPr>
                  <a:xfrm>
                    <a:off x="3349692" y="3658736"/>
                    <a:ext cx="343341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altLang="zh-TW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altLang="zh-TW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oMath>
                      </m:oMathPara>
                    </a14:m>
                    <a:endParaRPr lang="zh-TW" altLang="en-US" dirty="0"/>
                  </a:p>
                </p:txBody>
              </p:sp>
            </mc:Choice>
            <mc:Fallback xmlns="">
              <p:sp>
                <p:nvSpPr>
                  <p:cNvPr id="90" name="文字方塊 8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349692" y="3658736"/>
                    <a:ext cx="343341" cy="369332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 r="-10714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80" name="群組 79"/>
            <p:cNvGrpSpPr/>
            <p:nvPr/>
          </p:nvGrpSpPr>
          <p:grpSpPr>
            <a:xfrm>
              <a:off x="3951838" y="3654402"/>
              <a:ext cx="1895334" cy="381077"/>
              <a:chOff x="1797699" y="3658736"/>
              <a:chExt cx="1895334" cy="381077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1" name="文字方塊 80"/>
                  <p:cNvSpPr txBox="1"/>
                  <p:nvPr/>
                </p:nvSpPr>
                <p:spPr>
                  <a:xfrm>
                    <a:off x="1797699" y="3667403"/>
                    <a:ext cx="343341" cy="3724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altLang="zh-TW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altLang="zh-TW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p>
                          </m:sSup>
                        </m:oMath>
                      </m:oMathPara>
                    </a14:m>
                    <a:endParaRPr lang="zh-TW" altLang="en-US" dirty="0"/>
                  </a:p>
                </p:txBody>
              </p:sp>
            </mc:Choice>
            <mc:Fallback xmlns="">
              <p:sp>
                <p:nvSpPr>
                  <p:cNvPr id="81" name="文字方塊 8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97699" y="3667403"/>
                    <a:ext cx="343341" cy="372410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 r="-10714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2" name="文字方塊 81"/>
                  <p:cNvSpPr txBox="1"/>
                  <p:nvPr/>
                </p:nvSpPr>
                <p:spPr>
                  <a:xfrm>
                    <a:off x="2189105" y="3658736"/>
                    <a:ext cx="343341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altLang="zh-TW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altLang="zh-TW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p>
                          </m:sSup>
                        </m:oMath>
                      </m:oMathPara>
                    </a14:m>
                    <a:endParaRPr lang="zh-TW" altLang="en-US" dirty="0"/>
                  </a:p>
                </p:txBody>
              </p:sp>
            </mc:Choice>
            <mc:Fallback xmlns="">
              <p:sp>
                <p:nvSpPr>
                  <p:cNvPr id="82" name="文字方塊 8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89105" y="3658736"/>
                    <a:ext cx="343341" cy="369332"/>
                  </a:xfrm>
                  <a:prstGeom prst="rect">
                    <a:avLst/>
                  </a:prstGeom>
                  <a:blipFill>
                    <a:blip r:embed="rId21"/>
                    <a:stretch>
                      <a:fillRect r="-10714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3" name="文字方塊 82"/>
                  <p:cNvSpPr txBox="1"/>
                  <p:nvPr/>
                </p:nvSpPr>
                <p:spPr>
                  <a:xfrm>
                    <a:off x="2580764" y="3658736"/>
                    <a:ext cx="343341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altLang="zh-TW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altLang="zh-TW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p>
                          </m:sSup>
                        </m:oMath>
                      </m:oMathPara>
                    </a14:m>
                    <a:endParaRPr lang="zh-TW" altLang="en-US" dirty="0"/>
                  </a:p>
                </p:txBody>
              </p:sp>
            </mc:Choice>
            <mc:Fallback xmlns="">
              <p:sp>
                <p:nvSpPr>
                  <p:cNvPr id="83" name="文字方塊 8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80764" y="3658736"/>
                    <a:ext cx="343341" cy="369332"/>
                  </a:xfrm>
                  <a:prstGeom prst="rect">
                    <a:avLst/>
                  </a:prstGeom>
                  <a:blipFill>
                    <a:blip r:embed="rId22"/>
                    <a:stretch>
                      <a:fillRect r="-8772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4" name="文字方塊 83"/>
                  <p:cNvSpPr txBox="1"/>
                  <p:nvPr/>
                </p:nvSpPr>
                <p:spPr>
                  <a:xfrm>
                    <a:off x="2968271" y="3658736"/>
                    <a:ext cx="343341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altLang="zh-TW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altLang="zh-TW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sup>
                          </m:sSup>
                        </m:oMath>
                      </m:oMathPara>
                    </a14:m>
                    <a:endParaRPr lang="zh-TW" altLang="en-US" dirty="0"/>
                  </a:p>
                </p:txBody>
              </p:sp>
            </mc:Choice>
            <mc:Fallback xmlns="">
              <p:sp>
                <p:nvSpPr>
                  <p:cNvPr id="84" name="文字方塊 8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68271" y="3658736"/>
                    <a:ext cx="343341" cy="369332"/>
                  </a:xfrm>
                  <a:prstGeom prst="rect">
                    <a:avLst/>
                  </a:prstGeom>
                  <a:blipFill>
                    <a:blip r:embed="rId23"/>
                    <a:stretch>
                      <a:fillRect r="-8929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5" name="文字方塊 84"/>
                  <p:cNvSpPr txBox="1"/>
                  <p:nvPr/>
                </p:nvSpPr>
                <p:spPr>
                  <a:xfrm>
                    <a:off x="3349692" y="3658736"/>
                    <a:ext cx="343341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altLang="zh-TW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altLang="zh-TW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sup>
                          </m:sSup>
                        </m:oMath>
                      </m:oMathPara>
                    </a14:m>
                    <a:endParaRPr lang="zh-TW" altLang="en-US" dirty="0"/>
                  </a:p>
                </p:txBody>
              </p:sp>
            </mc:Choice>
            <mc:Fallback xmlns="">
              <p:sp>
                <p:nvSpPr>
                  <p:cNvPr id="85" name="文字方塊 8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349692" y="3658736"/>
                    <a:ext cx="343341" cy="369332"/>
                  </a:xfrm>
                  <a:prstGeom prst="rect">
                    <a:avLst/>
                  </a:prstGeom>
                  <a:blipFill>
                    <a:blip r:embed="rId24"/>
                    <a:stretch>
                      <a:fillRect r="-7018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121" name="向下箭號 120"/>
          <p:cNvSpPr/>
          <p:nvPr/>
        </p:nvSpPr>
        <p:spPr>
          <a:xfrm>
            <a:off x="7686349" y="4337191"/>
            <a:ext cx="449580" cy="335280"/>
          </a:xfrm>
          <a:prstGeom prst="downArrow">
            <a:avLst/>
          </a:prstGeom>
          <a:gradFill>
            <a:gsLst>
              <a:gs pos="23000">
                <a:schemeClr val="accent1">
                  <a:lumMod val="0"/>
                  <a:lumOff val="100000"/>
                  <a:alpha val="92000"/>
                </a:schemeClr>
              </a:gs>
              <a:gs pos="54000">
                <a:schemeClr val="accent1">
                  <a:lumMod val="0"/>
                  <a:lumOff val="100000"/>
                  <a:alpha val="47000"/>
                </a:schemeClr>
              </a:gs>
              <a:gs pos="100000">
                <a:schemeClr val="bg1">
                  <a:alpha val="89000"/>
                </a:schemeClr>
              </a:gs>
            </a:gsLst>
            <a:path path="circle">
              <a:fillToRect l="50000" t="-80000" r="50000" b="180000"/>
            </a:path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2" name="圓角矩形 121"/>
          <p:cNvSpPr/>
          <p:nvPr/>
        </p:nvSpPr>
        <p:spPr>
          <a:xfrm>
            <a:off x="5638134" y="4680835"/>
            <a:ext cx="2245360" cy="1148465"/>
          </a:xfrm>
          <a:prstGeom prst="roundRect">
            <a:avLst/>
          </a:pr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38000">
                <a:schemeClr val="accent1">
                  <a:lumMod val="0"/>
                  <a:lumOff val="100000"/>
                  <a:alpha val="12000"/>
                </a:schemeClr>
              </a:gs>
              <a:gs pos="91000">
                <a:schemeClr val="accent1">
                  <a:lumMod val="100000"/>
                  <a:alpha val="87000"/>
                </a:schemeClr>
              </a:gs>
            </a:gsLst>
            <a:path path="circle">
              <a:fillToRect l="50000" t="-80000" r="50000" b="180000"/>
            </a:path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3" name="圓角矩形 122"/>
          <p:cNvSpPr/>
          <p:nvPr/>
        </p:nvSpPr>
        <p:spPr>
          <a:xfrm>
            <a:off x="5638134" y="2947309"/>
            <a:ext cx="2245360" cy="1148465"/>
          </a:xfrm>
          <a:prstGeom prst="roundRect">
            <a:avLst/>
          </a:pr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38000">
                <a:schemeClr val="accent1">
                  <a:lumMod val="0"/>
                  <a:lumOff val="100000"/>
                  <a:alpha val="12000"/>
                </a:schemeClr>
              </a:gs>
              <a:gs pos="91000">
                <a:schemeClr val="accent1">
                  <a:lumMod val="100000"/>
                  <a:alpha val="87000"/>
                </a:schemeClr>
              </a:gs>
            </a:gsLst>
            <a:path path="circle">
              <a:fillToRect l="50000" t="-80000" r="50000" b="180000"/>
            </a:path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9" name="直線接點 18"/>
          <p:cNvCxnSpPr/>
          <p:nvPr/>
        </p:nvCxnSpPr>
        <p:spPr>
          <a:xfrm flipH="1">
            <a:off x="4282340" y="3385974"/>
            <a:ext cx="494" cy="1528202"/>
          </a:xfrm>
          <a:prstGeom prst="line">
            <a:avLst/>
          </a:prstGeom>
          <a:ln w="76200">
            <a:solidFill>
              <a:srgbClr val="7F7F7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2261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75" grpId="0" animBg="1"/>
      <p:bldP spid="35" grpId="0"/>
      <p:bldP spid="14" grpId="0" animBg="1"/>
      <p:bldP spid="15" grpId="0" animBg="1"/>
      <p:bldP spid="121" grpId="0" animBg="1"/>
      <p:bldP spid="122" grpId="0" animBg="1"/>
      <p:bldP spid="123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heme/theme1.xml><?xml version="1.0" encoding="utf-8"?>
<a:theme xmlns:a="http://schemas.openxmlformats.org/drawingml/2006/main" name="千图海量PPT模板www.58pic.com​​">
  <a:themeElements>
    <a:clrScheme name="自定义 24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25252"/>
      </a:accent1>
      <a:accent2>
        <a:srgbClr val="525252"/>
      </a:accent2>
      <a:accent3>
        <a:srgbClr val="525252"/>
      </a:accent3>
      <a:accent4>
        <a:srgbClr val="525252"/>
      </a:accent4>
      <a:accent5>
        <a:srgbClr val="525252"/>
      </a:accent5>
      <a:accent6>
        <a:srgbClr val="525252"/>
      </a:accent6>
      <a:hlink>
        <a:srgbClr val="525252"/>
      </a:hlink>
      <a:folHlink>
        <a:srgbClr val="52525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3175">
          <a:solidFill>
            <a:srgbClr val="7F7F7F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6958</TotalTime>
  <Words>883</Words>
  <Application>Microsoft Office PowerPoint</Application>
  <PresentationFormat>寬螢幕</PresentationFormat>
  <Paragraphs>434</Paragraphs>
  <Slides>19</Slides>
  <Notes>8</Notes>
  <HiddenSlides>0</HiddenSlides>
  <MMClips>0</MMClips>
  <ScaleCrop>false</ScaleCrop>
  <HeadingPairs>
    <vt:vector size="6" baseType="variant">
      <vt:variant>
        <vt:lpstr>使用字型</vt:lpstr>
      </vt:variant>
      <vt:variant>
        <vt:i4>12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19</vt:i4>
      </vt:variant>
    </vt:vector>
  </HeadingPairs>
  <TitlesOfParts>
    <vt:vector size="32" baseType="lpstr">
      <vt:lpstr>等线</vt:lpstr>
      <vt:lpstr>等线 Light</vt:lpstr>
      <vt:lpstr>微软雅黑</vt:lpstr>
      <vt:lpstr>Open Sans</vt:lpstr>
      <vt:lpstr>方正正纤黑简体</vt:lpstr>
      <vt:lpstr>明兰</vt:lpstr>
      <vt:lpstr>微软雅黑 Light</vt:lpstr>
      <vt:lpstr>新細明體</vt:lpstr>
      <vt:lpstr>標楷體</vt:lpstr>
      <vt:lpstr>Arial</vt:lpstr>
      <vt:lpstr>Cambria Math</vt:lpstr>
      <vt:lpstr>Impact</vt:lpstr>
      <vt:lpstr>千图海量PPT模板www.58pic.com​​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dc:description>http://www.ypppt.com/</dc:description>
  <cp:lastModifiedBy>俊琪 黃</cp:lastModifiedBy>
  <cp:revision>297</cp:revision>
  <dcterms:created xsi:type="dcterms:W3CDTF">2017-05-16T12:45:30Z</dcterms:created>
  <dcterms:modified xsi:type="dcterms:W3CDTF">2019-01-14T11:13:07Z</dcterms:modified>
</cp:coreProperties>
</file>